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61" r:id="rId4"/>
    <p:sldId id="258" r:id="rId5"/>
    <p:sldId id="259" r:id="rId6"/>
    <p:sldId id="260" r:id="rId7"/>
    <p:sldId id="262" r:id="rId8"/>
    <p:sldId id="263" r:id="rId9"/>
    <p:sldId id="264" r:id="rId10"/>
    <p:sldId id="266" r:id="rId11"/>
    <p:sldId id="267" r:id="rId12"/>
    <p:sldId id="268" r:id="rId13"/>
    <p:sldId id="269" r:id="rId14"/>
    <p:sldId id="271" r:id="rId15"/>
    <p:sldId id="272" r:id="rId16"/>
    <p:sldId id="273" r:id="rId17"/>
    <p:sldId id="274" r:id="rId18"/>
    <p:sldId id="270" r:id="rId19"/>
    <p:sldId id="275" r:id="rId20"/>
    <p:sldId id="276" r:id="rId21"/>
    <p:sldId id="289" r:id="rId22"/>
    <p:sldId id="265" r:id="rId23"/>
    <p:sldId id="292" r:id="rId24"/>
    <p:sldId id="303" r:id="rId25"/>
    <p:sldId id="280" r:id="rId26"/>
    <p:sldId id="293" r:id="rId27"/>
    <p:sldId id="294" r:id="rId28"/>
    <p:sldId id="302" r:id="rId29"/>
    <p:sldId id="295" r:id="rId30"/>
    <p:sldId id="301" r:id="rId31"/>
    <p:sldId id="281" r:id="rId32"/>
    <p:sldId id="296" r:id="rId33"/>
    <p:sldId id="297" r:id="rId34"/>
    <p:sldId id="298" r:id="rId35"/>
    <p:sldId id="299" r:id="rId36"/>
    <p:sldId id="300"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1871"/>
    <a:srgbClr val="FF85B6"/>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52667" autoAdjust="0"/>
  </p:normalViewPr>
  <p:slideViewPr>
    <p:cSldViewPr>
      <p:cViewPr varScale="1">
        <p:scale>
          <a:sx n="40" d="100"/>
          <a:sy n="40" d="100"/>
        </p:scale>
        <p:origin x="-20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0"/>
    </p:cViewPr>
  </p:sorterViewPr>
  <p:notesViewPr>
    <p:cSldViewPr>
      <p:cViewPr varScale="1">
        <p:scale>
          <a:sx n="59" d="100"/>
          <a:sy n="59" d="100"/>
        </p:scale>
        <p:origin x="-248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6DE54B-14F9-49BE-B3CE-2422AC101234}" type="datetimeFigureOut">
              <a:rPr lang="en-US" smtClean="0"/>
              <a:pPr/>
              <a:t>4/30/2017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81D043-6E3F-453D-BFC7-026A73EFEF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INTRO</a:t>
            </a:r>
          </a:p>
          <a:p>
            <a:endParaRPr lang="en-US" sz="1600" dirty="0" smtClean="0"/>
          </a:p>
          <a:p>
            <a:r>
              <a:rPr lang="en-US" sz="1600" b="1" dirty="0" smtClean="0"/>
              <a:t>PLAY: upbeat selections</a:t>
            </a:r>
            <a:r>
              <a:rPr lang="en-US" sz="1600" b="1" baseline="0" dirty="0" smtClean="0"/>
              <a:t> from our repertoire as kids enter</a:t>
            </a:r>
          </a:p>
          <a:p>
            <a:endParaRPr lang="en-US" sz="1600" baseline="0" dirty="0" smtClean="0"/>
          </a:p>
          <a:p>
            <a:r>
              <a:rPr lang="en-US" sz="1600" b="1" dirty="0" smtClean="0"/>
              <a:t>ZACH, DYLAN, TUCKER INTRODUCE THEMSELVES</a:t>
            </a:r>
            <a:r>
              <a:rPr lang="en-US" sz="1600" b="1" baseline="0" dirty="0" smtClean="0"/>
              <a:t> IN DIFFERENT LANGUAGES. CHUCK &amp; JONATHAN ACT CONFUSED.</a:t>
            </a:r>
          </a:p>
          <a:p>
            <a:endParaRPr lang="en-US" sz="1600" baseline="0" dirty="0" smtClean="0"/>
          </a:p>
          <a:p>
            <a:pPr lvl="1">
              <a:buFont typeface="Arial" pitchFamily="34" charset="0"/>
              <a:buChar char="•"/>
            </a:pPr>
            <a:r>
              <a:rPr lang="en-US" sz="1600" i="1" baseline="0" dirty="0" smtClean="0"/>
              <a:t> Jonathan, what are they talking about? Do you understand them?</a:t>
            </a:r>
          </a:p>
          <a:p>
            <a:pPr lvl="1">
              <a:buFont typeface="Arial" pitchFamily="34" charset="0"/>
              <a:buNone/>
            </a:pPr>
            <a:endParaRPr lang="en-US" sz="1600" i="1" baseline="0" dirty="0" smtClean="0"/>
          </a:p>
          <a:p>
            <a:pPr lvl="0">
              <a:buFont typeface="Arial" pitchFamily="34" charset="0"/>
              <a:buNone/>
            </a:pPr>
            <a:r>
              <a:rPr lang="en-US" sz="1600" b="1" i="0" baseline="0" dirty="0" smtClean="0"/>
              <a:t>SOMEONE SAYS SOMETHING DIRECTLY TO CHUCK ABOUT A TUNE OR SOMETHING --- CONFUSION --- ZDT START LOUDLY DISCUSSING IN LANGUAGES</a:t>
            </a:r>
            <a:endParaRPr lang="en-US" sz="1600" b="1" i="1" baseline="0" dirty="0" smtClean="0"/>
          </a:p>
          <a:p>
            <a:pPr lvl="1">
              <a:buFont typeface="Arial" pitchFamily="34" charset="0"/>
              <a:buChar char="•"/>
            </a:pPr>
            <a:endParaRPr lang="en-US" sz="1600" i="1" baseline="0" dirty="0" smtClean="0"/>
          </a:p>
          <a:p>
            <a:pPr lvl="0">
              <a:buFont typeface="Arial" pitchFamily="34" charset="0"/>
              <a:buNone/>
            </a:pPr>
            <a:r>
              <a:rPr lang="en-US" sz="1600" b="1" i="0" baseline="0" dirty="0" smtClean="0"/>
              <a:t>JONATHAN STARTS TO </a:t>
            </a:r>
            <a:r>
              <a:rPr lang="en-US" sz="1600" b="1" i="0" baseline="0" dirty="0" smtClean="0"/>
              <a:t>PLAY – We all join in….</a:t>
            </a:r>
            <a:endParaRPr lang="en-US" sz="1600" b="1" i="0" baseline="0" dirty="0" smtClean="0"/>
          </a:p>
          <a:p>
            <a:pPr lvl="0">
              <a:buFont typeface="Arial" pitchFamily="34" charset="0"/>
              <a:buNone/>
            </a:pPr>
            <a:endParaRPr lang="en-US" sz="1600" i="0" baseline="0" dirty="0" smtClean="0"/>
          </a:p>
          <a:p>
            <a:pPr lvl="1">
              <a:buFont typeface="Arial" pitchFamily="34" charset="0"/>
              <a:buChar char="•"/>
            </a:pPr>
            <a:r>
              <a:rPr lang="en-US" sz="1600" i="1" baseline="0" dirty="0" smtClean="0"/>
              <a:t> Ah, you see we finally understood once the music started.  THEN we were communicating</a:t>
            </a:r>
            <a:r>
              <a:rPr lang="en-US" sz="1600" i="1" baseline="0" dirty="0" smtClean="0"/>
              <a:t>!</a:t>
            </a:r>
            <a:endParaRPr lang="en-US" sz="1600" i="0" baseline="0"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6.3 MELODY AND HARMONY</a:t>
            </a:r>
          </a:p>
          <a:p>
            <a:endParaRPr lang="en-US" sz="1600" dirty="0" smtClean="0"/>
          </a:p>
          <a:p>
            <a:pPr marL="0" lvl="1" defTabSz="931774">
              <a:defRPr/>
            </a:pPr>
            <a:r>
              <a:rPr lang="en-US" sz="1600" i="1" baseline="0" dirty="0" smtClean="0"/>
              <a:t> </a:t>
            </a:r>
            <a:r>
              <a:rPr lang="en-US" sz="1600" b="1" i="0" baseline="0" dirty="0" smtClean="0"/>
              <a:t>J OR T PLAY A MELODY BEHIND ME as I say…</a:t>
            </a:r>
            <a:endParaRPr lang="en-US" sz="1600" b="1" i="1" baseline="0" dirty="0" smtClean="0"/>
          </a:p>
          <a:p>
            <a:endParaRPr lang="en-US" sz="1600" dirty="0" smtClean="0"/>
          </a:p>
          <a:p>
            <a:pPr>
              <a:buFont typeface="Arial" pitchFamily="34" charset="0"/>
              <a:buChar char="•"/>
            </a:pPr>
            <a:r>
              <a:rPr lang="en-US" sz="1600" i="1" u="sng" dirty="0" smtClean="0"/>
              <a:t> Melody</a:t>
            </a:r>
            <a:r>
              <a:rPr lang="en-US" sz="1600" i="1" dirty="0" smtClean="0"/>
              <a:t> is like a path we follow, it</a:t>
            </a:r>
            <a:r>
              <a:rPr lang="en-US" sz="1600" i="1" baseline="0" dirty="0" smtClean="0"/>
              <a:t> takes us up and down, it stops and starts, it’s long and short notes all together in a flow of sound.</a:t>
            </a:r>
          </a:p>
          <a:p>
            <a:pPr>
              <a:buFont typeface="Arial" pitchFamily="34" charset="0"/>
              <a:buChar char="•"/>
            </a:pPr>
            <a:endParaRPr lang="en-US" sz="1600" i="1" baseline="0" dirty="0" smtClean="0"/>
          </a:p>
          <a:p>
            <a:pPr>
              <a:buFont typeface="Arial" pitchFamily="34" charset="0"/>
              <a:buChar char="•"/>
            </a:pPr>
            <a:r>
              <a:rPr lang="en-US" sz="1600" i="1" baseline="0" dirty="0" smtClean="0"/>
              <a:t> </a:t>
            </a:r>
            <a:r>
              <a:rPr lang="en-US" sz="1600" i="1" baseline="0" dirty="0" smtClean="0"/>
              <a:t>Adding more voices or instruments around the melody adds layers and richness to the music. This is called </a:t>
            </a:r>
            <a:r>
              <a:rPr lang="en-US" sz="1600" i="1" u="sng" baseline="0" dirty="0" smtClean="0"/>
              <a:t>harmony</a:t>
            </a:r>
            <a:r>
              <a:rPr lang="en-US" sz="1600" i="1" baseline="0" dirty="0" smtClean="0"/>
              <a:t>.</a:t>
            </a:r>
          </a:p>
          <a:p>
            <a:pPr>
              <a:buFont typeface="Arial" pitchFamily="34" charset="0"/>
              <a:buChar char="•"/>
            </a:pPr>
            <a:endParaRPr lang="en-US" sz="1600" i="1" baseline="0" dirty="0" smtClean="0"/>
          </a:p>
          <a:p>
            <a:pPr>
              <a:buFont typeface="Arial" pitchFamily="34" charset="0"/>
              <a:buChar char="•"/>
            </a:pPr>
            <a:r>
              <a:rPr lang="en-US" sz="1600" i="1" baseline="0" dirty="0" smtClean="0"/>
              <a:t>  Listen as we </a:t>
            </a:r>
            <a:r>
              <a:rPr lang="en-US" sz="1600" b="1" i="1" baseline="0" dirty="0" smtClean="0"/>
              <a:t>play Pachelbel</a:t>
            </a:r>
            <a:r>
              <a:rPr lang="en-US" sz="1600" i="1" baseline="0" dirty="0" smtClean="0"/>
              <a:t>, a classical piece you may have heard. </a:t>
            </a:r>
          </a:p>
          <a:p>
            <a:pPr>
              <a:buFont typeface="Arial" pitchFamily="34" charset="0"/>
              <a:buNone/>
            </a:pPr>
            <a:endParaRPr lang="en-US" sz="1600" i="1" baseline="0" dirty="0" smtClean="0"/>
          </a:p>
          <a:p>
            <a:pPr lvl="1">
              <a:buFont typeface="Arial" pitchFamily="34" charset="0"/>
              <a:buChar char="•"/>
            </a:pPr>
            <a:r>
              <a:rPr lang="en-US" sz="1600" i="1" baseline="0" dirty="0" smtClean="0"/>
              <a:t>It starts with just a lone melody line, a walk down a path by yourself.  Then more instruments join in to add harmonies and a richer, fuller sound.</a:t>
            </a:r>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6.3  MAJOR AND MINOR HARMONIES</a:t>
            </a:r>
          </a:p>
          <a:p>
            <a:endParaRPr lang="en-US" sz="1600" dirty="0" smtClean="0"/>
          </a:p>
          <a:p>
            <a:pPr>
              <a:buFont typeface="Arial" pitchFamily="34" charset="0"/>
              <a:buChar char="•"/>
            </a:pPr>
            <a:r>
              <a:rPr lang="en-US" sz="1600" dirty="0" smtClean="0"/>
              <a:t> </a:t>
            </a:r>
            <a:r>
              <a:rPr lang="en-US" sz="1600" i="1" dirty="0" smtClean="0"/>
              <a:t>All</a:t>
            </a:r>
            <a:r>
              <a:rPr lang="en-US" sz="1600" i="1" baseline="0" dirty="0" smtClean="0"/>
              <a:t> this and more can change the feel, the mood, the path of the music.  </a:t>
            </a:r>
          </a:p>
          <a:p>
            <a:pPr>
              <a:buFont typeface="Arial" pitchFamily="34" charset="0"/>
              <a:buChar char="•"/>
            </a:pPr>
            <a:endParaRPr lang="en-US" sz="1600" i="1" baseline="0" dirty="0" smtClean="0"/>
          </a:p>
          <a:p>
            <a:pPr>
              <a:buFont typeface="Arial" pitchFamily="34" charset="0"/>
              <a:buChar char="•"/>
            </a:pPr>
            <a:r>
              <a:rPr lang="en-US" sz="1600" i="1" baseline="0" dirty="0" smtClean="0"/>
              <a:t> Listen to the difference when we change the harmonies in this piece.</a:t>
            </a:r>
            <a:br>
              <a:rPr lang="en-US" sz="1600" i="1" baseline="0" dirty="0" smtClean="0"/>
            </a:br>
            <a:endParaRPr lang="en-US" sz="1600" i="1" baseline="0" dirty="0" smtClean="0"/>
          </a:p>
          <a:p>
            <a:pPr lvl="1">
              <a:buFont typeface="Arial" pitchFamily="34" charset="0"/>
              <a:buChar char="•"/>
            </a:pPr>
            <a:r>
              <a:rPr lang="en-US" sz="1600" baseline="0" dirty="0" smtClean="0"/>
              <a:t> </a:t>
            </a:r>
            <a:r>
              <a:rPr lang="en-US" sz="1600" b="1" baseline="0" dirty="0" smtClean="0"/>
              <a:t>PLAY “Jurassic Park” in major (as written)</a:t>
            </a:r>
          </a:p>
          <a:p>
            <a:pPr>
              <a:buFont typeface="Arial" pitchFamily="34" charset="0"/>
              <a:buChar char="•"/>
            </a:pPr>
            <a:endParaRPr lang="en-US" sz="1600" baseline="0" dirty="0" smtClean="0"/>
          </a:p>
          <a:p>
            <a:pPr>
              <a:buFont typeface="Arial" pitchFamily="34" charset="0"/>
              <a:buChar char="•"/>
            </a:pPr>
            <a:r>
              <a:rPr lang="en-US" sz="1600" baseline="0" dirty="0" smtClean="0"/>
              <a:t> </a:t>
            </a:r>
            <a:r>
              <a:rPr lang="en-US" sz="1600" i="1" baseline="0" dirty="0" smtClean="0"/>
              <a:t>Now listen as we play it but this time making the harmonies minor.</a:t>
            </a:r>
          </a:p>
          <a:p>
            <a:pPr>
              <a:buFont typeface="Arial" pitchFamily="34" charset="0"/>
              <a:buChar char="•"/>
            </a:pPr>
            <a:endParaRPr lang="en-US" sz="1600" i="1" baseline="0" dirty="0" smtClean="0"/>
          </a:p>
          <a:p>
            <a:pPr marL="465887" lvl="1" defTabSz="931774">
              <a:buFont typeface="Arial" pitchFamily="34" charset="0"/>
              <a:buChar char="•"/>
              <a:defRPr/>
            </a:pPr>
            <a:r>
              <a:rPr lang="en-US" sz="1600" b="1" i="1" baseline="0" dirty="0" smtClean="0"/>
              <a:t> </a:t>
            </a:r>
            <a:r>
              <a:rPr lang="en-US" sz="1600" b="1" baseline="0" dirty="0" smtClean="0"/>
              <a:t> PLAY “Jurassic Park” in minor</a:t>
            </a:r>
          </a:p>
          <a:p>
            <a:pPr marL="465887" lvl="1" defTabSz="931774">
              <a:defRPr/>
            </a:pPr>
            <a:endParaRPr lang="en-US" sz="1600" baseline="0" dirty="0" smtClean="0"/>
          </a:p>
          <a:p>
            <a:pPr defTabSz="931774">
              <a:buFont typeface="Arial" pitchFamily="34" charset="0"/>
              <a:buChar char="•"/>
              <a:defRPr/>
            </a:pPr>
            <a:r>
              <a:rPr lang="en-US" sz="1600" baseline="0" dirty="0" smtClean="0"/>
              <a:t> </a:t>
            </a:r>
            <a:r>
              <a:rPr lang="en-US" sz="1600" i="1" baseline="0" dirty="0" smtClean="0"/>
              <a:t>Musicians use all these different ideas to create their music, to create different feelings, to paint different pictures in your mind.</a:t>
            </a:r>
            <a:endParaRPr lang="en-US" sz="1600" baseline="0" dirty="0" smtClean="0"/>
          </a:p>
          <a:p>
            <a:pPr marL="465887" lvl="1" defTabSz="931774">
              <a:buFont typeface="Arial" pitchFamily="34" charset="0"/>
              <a:buChar char="•"/>
              <a:defRPr/>
            </a:pPr>
            <a:endParaRPr lang="en-US" sz="1600" baseline="0" dirty="0" smtClean="0"/>
          </a:p>
          <a:p>
            <a:pPr defTabSz="931774">
              <a:buFont typeface="Arial" pitchFamily="34" charset="0"/>
              <a:buChar char="•"/>
              <a:defRPr/>
            </a:pPr>
            <a:r>
              <a:rPr lang="en-US" sz="1600" baseline="0" dirty="0" smtClean="0"/>
              <a:t> </a:t>
            </a:r>
            <a:r>
              <a:rPr lang="en-US" sz="1600" i="1" baseline="0" dirty="0" smtClean="0"/>
              <a:t>These are just some of the things that we think about to make music. But you don’t need to study all these things to begin making music. </a:t>
            </a:r>
          </a:p>
          <a:p>
            <a:pPr>
              <a:buFont typeface="Arial" pitchFamily="34" charset="0"/>
              <a:buNone/>
            </a:pPr>
            <a:endParaRPr lang="en-US" sz="1600"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7 &amp; 7.</a:t>
            </a:r>
            <a:r>
              <a:rPr lang="en-US" sz="1600" baseline="0" dirty="0" smtClean="0"/>
              <a:t> 4.3   </a:t>
            </a:r>
            <a:r>
              <a:rPr lang="en-US" sz="1600" dirty="0" smtClean="0"/>
              <a:t>WHO CAN BE</a:t>
            </a:r>
            <a:r>
              <a:rPr lang="en-US" sz="1600" baseline="0" dirty="0" smtClean="0"/>
              <a:t> MUSICAL?</a:t>
            </a:r>
          </a:p>
          <a:p>
            <a:endParaRPr lang="en-US" sz="1600" baseline="0" dirty="0" smtClean="0"/>
          </a:p>
          <a:p>
            <a:pPr lvl="1">
              <a:buFont typeface="Arial" pitchFamily="34" charset="0"/>
              <a:buChar char="•"/>
            </a:pPr>
            <a:r>
              <a:rPr lang="en-US" sz="1600" i="1" baseline="0" dirty="0" smtClean="0"/>
              <a:t> Many people have music in their lives in many ways. Do you?</a:t>
            </a:r>
          </a:p>
          <a:p>
            <a:pPr lvl="1">
              <a:buFont typeface="Arial" pitchFamily="34" charset="0"/>
              <a:buChar char="•"/>
            </a:pPr>
            <a:endParaRPr lang="en-US" sz="1600" i="1" baseline="0" dirty="0" smtClean="0"/>
          </a:p>
          <a:p>
            <a:pPr lvl="1">
              <a:buFont typeface="Arial" pitchFamily="34" charset="0"/>
              <a:buChar char="•"/>
            </a:pPr>
            <a:r>
              <a:rPr lang="en-US" sz="1600" i="1" baseline="0" dirty="0" smtClean="0"/>
              <a:t> Listening or participating in music can be fun, can be inspiring, can help you through tough times.</a:t>
            </a:r>
          </a:p>
          <a:p>
            <a:pPr lvl="1">
              <a:buFont typeface="Arial" pitchFamily="34" charset="0"/>
              <a:buChar char="•"/>
            </a:pPr>
            <a:endParaRPr lang="en-US" sz="1600" i="1" baseline="0" dirty="0" smtClean="0"/>
          </a:p>
          <a:p>
            <a:pPr lvl="1">
              <a:buFont typeface="Arial" pitchFamily="34" charset="0"/>
              <a:buChar char="•"/>
            </a:pPr>
            <a:r>
              <a:rPr lang="en-US" sz="1600" i="1" baseline="0" dirty="0" smtClean="0"/>
              <a:t> You can do it for fun, by yourself, or with friends.</a:t>
            </a:r>
          </a:p>
          <a:p>
            <a:pPr lvl="1">
              <a:buFont typeface="Arial" pitchFamily="34" charset="0"/>
              <a:buChar char="•"/>
            </a:pPr>
            <a:endParaRPr lang="en-US" sz="1600" i="1" baseline="0" dirty="0" smtClean="0"/>
          </a:p>
          <a:p>
            <a:pPr lvl="1">
              <a:buFont typeface="Arial" pitchFamily="34" charset="0"/>
              <a:buChar char="•"/>
            </a:pPr>
            <a:r>
              <a:rPr lang="en-US" sz="1600" i="1" baseline="0" dirty="0" smtClean="0"/>
              <a:t> Practice some and you can perform some for the people around you or with friends.</a:t>
            </a:r>
          </a:p>
          <a:p>
            <a:pPr lvl="1">
              <a:buFont typeface="Arial" pitchFamily="34" charset="0"/>
              <a:buChar char="•"/>
            </a:pPr>
            <a:endParaRPr lang="en-US" sz="1600" i="1" baseline="0" dirty="0" smtClean="0"/>
          </a:p>
          <a:p>
            <a:pPr lvl="1">
              <a:buFont typeface="Arial" pitchFamily="34" charset="0"/>
              <a:buChar char="•"/>
            </a:pPr>
            <a:r>
              <a:rPr lang="en-US" sz="1600" i="1" baseline="0" dirty="0" smtClean="0"/>
              <a:t> Learn and practice some more and you could play music for some extra money.</a:t>
            </a:r>
          </a:p>
          <a:p>
            <a:pPr lvl="1">
              <a:buFont typeface="Arial" pitchFamily="34" charset="0"/>
              <a:buChar char="•"/>
            </a:pPr>
            <a:endParaRPr lang="en-US" sz="1600" i="1" baseline="0" dirty="0" smtClean="0"/>
          </a:p>
          <a:p>
            <a:pPr lvl="1">
              <a:buFont typeface="Arial" pitchFamily="34" charset="0"/>
              <a:buChar char="•"/>
            </a:pPr>
            <a:r>
              <a:rPr lang="en-US" sz="1600" i="1" baseline="0" dirty="0" smtClean="0"/>
              <a:t> And, of course, some people have careers in music</a:t>
            </a:r>
            <a:r>
              <a:rPr lang="en-US" sz="1600" i="1" baseline="0" dirty="0" smtClean="0"/>
              <a:t>!</a:t>
            </a:r>
          </a:p>
          <a:p>
            <a:pPr lvl="1">
              <a:buFont typeface="Arial" pitchFamily="34" charset="0"/>
              <a:buChar char="•"/>
            </a:pPr>
            <a:endParaRPr lang="en-US" sz="1600" i="1" baseline="0" dirty="0" smtClean="0"/>
          </a:p>
          <a:p>
            <a:pPr lvl="1">
              <a:buFont typeface="Arial" pitchFamily="34" charset="0"/>
              <a:buChar char="•"/>
            </a:pPr>
            <a:r>
              <a:rPr lang="en-US" sz="1600" i="1" baseline="0" dirty="0" smtClean="0"/>
              <a:t> If you want to make music and something is stopping you, consider the following…..</a:t>
            </a:r>
            <a:endParaRPr lang="en-US" sz="1600" i="1" baseline="0"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 </a:t>
            </a:r>
          </a:p>
          <a:p>
            <a:endParaRPr lang="en-US" sz="1600" dirty="0" smtClean="0"/>
          </a:p>
          <a:p>
            <a:r>
              <a:rPr lang="en-US" sz="1600" i="1" dirty="0" smtClean="0"/>
              <a:t>Stevie</a:t>
            </a:r>
            <a:r>
              <a:rPr lang="en-US" sz="1600" i="1" baseline="0" dirty="0" smtClean="0"/>
              <a:t> Wonder, Jeff Healey, </a:t>
            </a:r>
            <a:r>
              <a:rPr lang="en-US" sz="1600" i="1" baseline="0" dirty="0" smtClean="0"/>
              <a:t>Ginny Owens, and </a:t>
            </a:r>
            <a:r>
              <a:rPr lang="en-US" sz="1600" i="1" baseline="0" dirty="0" smtClean="0"/>
              <a:t>several other musicians have made great music despite being blind.</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a:t>
            </a:r>
          </a:p>
          <a:p>
            <a:endParaRPr lang="en-US" sz="1600" dirty="0" smtClean="0"/>
          </a:p>
          <a:p>
            <a:r>
              <a:rPr lang="en-US" sz="1600" i="1" dirty="0" smtClean="0"/>
              <a:t>Beethoven</a:t>
            </a:r>
            <a:r>
              <a:rPr lang="en-US" sz="1600" i="1" baseline="0" dirty="0" smtClean="0"/>
              <a:t> composed music after he lost his hearing. And if you think that he, like all musicians, didn’t edit his work, look at this page of music he wrote.</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7.3</a:t>
            </a:r>
          </a:p>
          <a:p>
            <a:endParaRPr lang="en-US" sz="1600" dirty="0" smtClean="0"/>
          </a:p>
          <a:p>
            <a:pPr>
              <a:buFont typeface="Arial" pitchFamily="34" charset="0"/>
              <a:buChar char="•"/>
            </a:pPr>
            <a:r>
              <a:rPr lang="en-US" sz="1600" i="1" dirty="0" smtClean="0"/>
              <a:t>This is</a:t>
            </a:r>
            <a:r>
              <a:rPr lang="en-US" sz="1600" i="1" baseline="0" dirty="0" smtClean="0"/>
              <a:t> Django Reinhardt. He was a gypsy living in France who began playing music professionally in the clubs around Paris when he was about 12 years old. </a:t>
            </a:r>
          </a:p>
          <a:p>
            <a:endParaRPr lang="en-US" sz="1600" i="1" baseline="0" dirty="0" smtClean="0"/>
          </a:p>
          <a:p>
            <a:pPr>
              <a:buFont typeface="Arial" pitchFamily="34" charset="0"/>
              <a:buChar char="•"/>
            </a:pPr>
            <a:r>
              <a:rPr lang="en-US" sz="1600" i="1" baseline="0" dirty="0" smtClean="0"/>
              <a:t> He was badly burned in a fire when he was 18. He almost lost his leg and his fingers were partially </a:t>
            </a:r>
            <a:r>
              <a:rPr lang="en-US" sz="1600" i="1" baseline="0" dirty="0" smtClean="0"/>
              <a:t>paralyzed putting him into the hospital for almost a year. </a:t>
            </a:r>
            <a:r>
              <a:rPr lang="en-US" sz="1600" i="1" baseline="0" dirty="0" smtClean="0"/>
              <a:t>He spent 1-2 years figuring out how to play again, mostly with just his 2 good fingers.</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7.3</a:t>
            </a:r>
          </a:p>
          <a:p>
            <a:endParaRPr lang="en-US" sz="1600" dirty="0" smtClean="0"/>
          </a:p>
          <a:p>
            <a:pPr>
              <a:buFont typeface="Arial" pitchFamily="34" charset="0"/>
              <a:buChar char="•"/>
            </a:pPr>
            <a:r>
              <a:rPr lang="en-US" sz="1600" i="1" dirty="0" smtClean="0"/>
              <a:t> We mention him today because in spite</a:t>
            </a:r>
            <a:r>
              <a:rPr lang="en-US" sz="1600" i="1" baseline="0" dirty="0" smtClean="0"/>
              <a:t> of his injuries, </a:t>
            </a:r>
            <a:r>
              <a:rPr lang="en-US" sz="1600" i="1" dirty="0" smtClean="0"/>
              <a:t>he started a</a:t>
            </a:r>
            <a:r>
              <a:rPr lang="en-US" sz="1600" i="1" baseline="0" dirty="0" smtClean="0"/>
              <a:t> new </a:t>
            </a:r>
            <a:r>
              <a:rPr lang="en-US" sz="1600" i="1" dirty="0" smtClean="0"/>
              <a:t>style of music.</a:t>
            </a:r>
            <a:r>
              <a:rPr lang="en-US" sz="1600" i="1" baseline="0" dirty="0" smtClean="0"/>
              <a:t> It is the music style of music that we play</a:t>
            </a:r>
            <a:r>
              <a:rPr lang="en-US" sz="1600" i="1" dirty="0" smtClean="0"/>
              <a:t> we play</a:t>
            </a:r>
            <a:r>
              <a:rPr lang="en-US" sz="1600" i="1" baseline="0" dirty="0" smtClean="0"/>
              <a:t> called </a:t>
            </a:r>
            <a:r>
              <a:rPr lang="en-US" sz="1600" i="1" dirty="0" smtClean="0"/>
              <a:t> gypsy jazz, or gypsy swing. </a:t>
            </a:r>
          </a:p>
          <a:p>
            <a:pPr>
              <a:buFont typeface="Arial" pitchFamily="34" charset="0"/>
              <a:buChar char="•"/>
            </a:pPr>
            <a:endParaRPr lang="en-US" sz="1600" i="1" dirty="0" smtClean="0"/>
          </a:p>
          <a:p>
            <a:pPr>
              <a:buFont typeface="Arial" pitchFamily="34" charset="0"/>
              <a:buChar char="•"/>
            </a:pPr>
            <a:r>
              <a:rPr lang="en-US" sz="1600" i="1" dirty="0" smtClean="0"/>
              <a:t>  Imagine</a:t>
            </a:r>
            <a:r>
              <a:rPr lang="en-US" sz="1600" i="1" baseline="0" dirty="0" smtClean="0"/>
              <a:t> all the playing, all the notes that Zach plays for you today being played with just 2 fingers.</a:t>
            </a:r>
          </a:p>
          <a:p>
            <a:pPr>
              <a:buFont typeface="Arial" pitchFamily="34" charset="0"/>
              <a:buChar char="•"/>
            </a:pPr>
            <a:endParaRPr lang="en-US" sz="1600" i="1" baseline="0" dirty="0" smtClean="0"/>
          </a:p>
          <a:p>
            <a:pPr>
              <a:buFont typeface="Arial" pitchFamily="34" charset="0"/>
              <a:buChar char="•"/>
            </a:pPr>
            <a:r>
              <a:rPr lang="en-US" sz="1600" i="1" baseline="0" dirty="0" smtClean="0"/>
              <a:t> </a:t>
            </a:r>
            <a:r>
              <a:rPr lang="en-US" sz="1600" i="1" dirty="0" smtClean="0"/>
              <a:t>We’ll play a tune</a:t>
            </a:r>
            <a:r>
              <a:rPr lang="en-US" sz="1600" i="1" baseline="0" dirty="0" smtClean="0"/>
              <a:t> Django wrote now called “Micro”.  Imagine playing it all on guitar with just 2 fingers</a:t>
            </a:r>
            <a:r>
              <a:rPr lang="en-US" sz="1600" i="1" baseline="0" dirty="0" smtClean="0"/>
              <a:t>!</a:t>
            </a:r>
          </a:p>
          <a:p>
            <a:pPr>
              <a:buFont typeface="Arial" pitchFamily="34" charset="0"/>
              <a:buChar char="•"/>
            </a:pPr>
            <a:endParaRPr lang="en-US" sz="1600" i="1" baseline="0" dirty="0" smtClean="0"/>
          </a:p>
          <a:p>
            <a:pPr>
              <a:buFont typeface="Arial" pitchFamily="34" charset="0"/>
              <a:buChar char="•"/>
            </a:pPr>
            <a:r>
              <a:rPr lang="en-US" sz="1600" i="1" baseline="0" dirty="0" smtClean="0"/>
              <a:t>  </a:t>
            </a:r>
            <a:r>
              <a:rPr lang="en-US" sz="1600" b="1" i="0" baseline="0" dirty="0" smtClean="0"/>
              <a:t>PLAY: MICRO</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7.4  YOU ARE MUSICAL</a:t>
            </a:r>
          </a:p>
          <a:p>
            <a:endParaRPr lang="en-US" sz="1600" dirty="0" smtClean="0">
              <a:solidFill>
                <a:schemeClr val="bg1"/>
              </a:solidFill>
            </a:endParaRPr>
          </a:p>
          <a:p>
            <a:pPr>
              <a:buFont typeface="Arial" pitchFamily="34" charset="0"/>
              <a:buChar char="•"/>
            </a:pPr>
            <a:r>
              <a:rPr lang="en-US" sz="1600" dirty="0" smtClean="0">
                <a:solidFill>
                  <a:schemeClr val="bg1"/>
                </a:solidFill>
              </a:rPr>
              <a:t> </a:t>
            </a:r>
            <a:r>
              <a:rPr lang="en-US" sz="1600" i="1" dirty="0" smtClean="0">
                <a:solidFill>
                  <a:schemeClr val="bg1"/>
                </a:solidFill>
              </a:rPr>
              <a:t>You probably are already doing music!</a:t>
            </a:r>
          </a:p>
          <a:p>
            <a:pPr>
              <a:buFont typeface="Arial" pitchFamily="34" charset="0"/>
              <a:buChar char="•"/>
            </a:pPr>
            <a:endParaRPr lang="en-US" sz="1600" i="1" dirty="0" smtClean="0">
              <a:solidFill>
                <a:schemeClr val="bg1"/>
              </a:solidFill>
            </a:endParaRPr>
          </a:p>
          <a:p>
            <a:pPr lvl="1">
              <a:buFont typeface="Arial" pitchFamily="34" charset="0"/>
              <a:buChar char="•"/>
            </a:pPr>
            <a:r>
              <a:rPr lang="en-US" sz="1600" i="1" dirty="0" smtClean="0">
                <a:solidFill>
                  <a:schemeClr val="bg1"/>
                </a:solidFill>
              </a:rPr>
              <a:t>Raise</a:t>
            </a:r>
            <a:r>
              <a:rPr lang="en-US" sz="1600" i="1" baseline="0" dirty="0" smtClean="0">
                <a:solidFill>
                  <a:schemeClr val="bg1"/>
                </a:solidFill>
              </a:rPr>
              <a:t> you hand if you hum tunes to yourself.  </a:t>
            </a:r>
          </a:p>
          <a:p>
            <a:pPr lvl="1">
              <a:buFont typeface="Arial" pitchFamily="34" charset="0"/>
              <a:buNone/>
            </a:pPr>
            <a:r>
              <a:rPr lang="en-US" sz="1600" i="1" baseline="0" dirty="0" smtClean="0">
                <a:solidFill>
                  <a:schemeClr val="bg1"/>
                </a:solidFill>
              </a:rPr>
              <a:t> </a:t>
            </a:r>
          </a:p>
          <a:p>
            <a:pPr lvl="2">
              <a:buFont typeface="Arial" pitchFamily="34" charset="0"/>
              <a:buChar char="•"/>
            </a:pPr>
            <a:r>
              <a:rPr lang="en-US" sz="1600" i="1" baseline="0" dirty="0" smtClean="0">
                <a:solidFill>
                  <a:schemeClr val="bg1"/>
                </a:solidFill>
              </a:rPr>
              <a:t> Whistle?              Sing?          Tap your foot or clap to the beat? </a:t>
            </a:r>
          </a:p>
          <a:p>
            <a:pPr lvl="2">
              <a:buFont typeface="Arial" pitchFamily="34" charset="0"/>
              <a:buChar char="•"/>
            </a:pPr>
            <a:endParaRPr lang="en-US" sz="1600" i="1" baseline="0" dirty="0" smtClean="0">
              <a:solidFill>
                <a:schemeClr val="bg1"/>
              </a:solidFill>
            </a:endParaRPr>
          </a:p>
          <a:p>
            <a:pPr lvl="2">
              <a:buFont typeface="Arial" pitchFamily="34" charset="0"/>
              <a:buChar char="•"/>
            </a:pPr>
            <a:r>
              <a:rPr lang="en-US" sz="1600" i="1" baseline="0" dirty="0" smtClean="0">
                <a:solidFill>
                  <a:schemeClr val="bg1"/>
                </a:solidFill>
              </a:rPr>
              <a:t> Dance a bit  or move a little differently when there is music on or  even just in your head?</a:t>
            </a:r>
          </a:p>
          <a:p>
            <a:pPr lvl="2">
              <a:buFont typeface="Arial" pitchFamily="34" charset="0"/>
              <a:buChar char="•"/>
            </a:pPr>
            <a:endParaRPr lang="en-US" sz="1600" i="1" baseline="0" dirty="0" smtClean="0">
              <a:solidFill>
                <a:schemeClr val="bg1"/>
              </a:solidFill>
            </a:endParaRPr>
          </a:p>
          <a:p>
            <a:pPr lvl="2">
              <a:buFont typeface="Arial" pitchFamily="34" charset="0"/>
              <a:buChar char="•"/>
            </a:pPr>
            <a:r>
              <a:rPr lang="en-US" sz="1600" i="1" baseline="0" dirty="0" smtClean="0">
                <a:solidFill>
                  <a:schemeClr val="bg1"/>
                </a:solidFill>
              </a:rPr>
              <a:t> Raise your hand if you had some song or rhythm in your head sometime today</a:t>
            </a:r>
            <a:r>
              <a:rPr lang="en-US" sz="1600" i="1" baseline="0" dirty="0" smtClean="0">
                <a:solidFill>
                  <a:schemeClr val="bg1"/>
                </a:solidFill>
              </a:rPr>
              <a:t>.</a:t>
            </a:r>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7.4.1  THE</a:t>
            </a:r>
            <a:r>
              <a:rPr lang="en-US" sz="1600" baseline="0" dirty="0" smtClean="0"/>
              <a:t> FOLK PROCESS </a:t>
            </a:r>
          </a:p>
          <a:p>
            <a:endParaRPr lang="en-US" sz="1600" baseline="0" dirty="0" smtClean="0"/>
          </a:p>
          <a:p>
            <a:pPr>
              <a:buFont typeface="Arial" pitchFamily="34" charset="0"/>
              <a:buChar char="•"/>
            </a:pPr>
            <a:r>
              <a:rPr lang="en-US" sz="1600" i="1" baseline="0" dirty="0" smtClean="0"/>
              <a:t> You’ve probably already learned a bunch of music just by noticing and copying what people around you do.</a:t>
            </a:r>
          </a:p>
          <a:p>
            <a:pPr>
              <a:buFont typeface="Arial" pitchFamily="34" charset="0"/>
              <a:buChar char="•"/>
            </a:pPr>
            <a:endParaRPr lang="en-US" sz="1600" i="1" baseline="0" dirty="0" smtClean="0"/>
          </a:p>
          <a:p>
            <a:pPr>
              <a:buFont typeface="Arial" pitchFamily="34" charset="0"/>
              <a:buChar char="•"/>
            </a:pPr>
            <a:r>
              <a:rPr lang="en-US" sz="1600" i="1" baseline="0" dirty="0" smtClean="0"/>
              <a:t> </a:t>
            </a:r>
            <a:r>
              <a:rPr lang="en-US" sz="1600" i="1" baseline="0" dirty="0" smtClean="0"/>
              <a:t>In fact, it’s Dylan’s birthday today! What do you say we sing to him?     “</a:t>
            </a:r>
            <a:r>
              <a:rPr lang="en-US" sz="1600" i="1" baseline="0" dirty="0" err="1" smtClean="0"/>
              <a:t>Haaaaapy</a:t>
            </a:r>
            <a:r>
              <a:rPr lang="en-US" sz="1600" i="1" baseline="0" dirty="0" smtClean="0"/>
              <a:t> Birthday to you……. </a:t>
            </a:r>
            <a:r>
              <a:rPr lang="en-US" sz="1600" b="1" i="0" baseline="0" dirty="0" smtClean="0"/>
              <a:t>drift off let them sing.</a:t>
            </a:r>
            <a:endParaRPr lang="en-US" sz="1600" i="1" baseline="0" dirty="0" smtClean="0"/>
          </a:p>
          <a:p>
            <a:pPr>
              <a:buFont typeface="Arial" pitchFamily="34" charset="0"/>
              <a:buChar char="•"/>
            </a:pPr>
            <a:endParaRPr lang="en-US" sz="1600" i="1" baseline="0" dirty="0" smtClean="0"/>
          </a:p>
          <a:p>
            <a:pPr>
              <a:buFont typeface="Arial" pitchFamily="34" charset="0"/>
              <a:buChar char="•"/>
            </a:pPr>
            <a:r>
              <a:rPr lang="en-US" sz="1600" i="1" baseline="0" dirty="0" smtClean="0"/>
              <a:t> Uh-huh. Did someone actually teach you that song…. Or did you just learn it by hearing it so often.  </a:t>
            </a:r>
          </a:p>
          <a:p>
            <a:pPr>
              <a:buFont typeface="Arial" pitchFamily="34" charset="0"/>
              <a:buChar char="•"/>
            </a:pPr>
            <a:endParaRPr lang="en-US" sz="1600" i="1" baseline="0" dirty="0" smtClean="0"/>
          </a:p>
          <a:p>
            <a:pPr>
              <a:buFont typeface="Arial" pitchFamily="34" charset="0"/>
              <a:buChar char="•"/>
            </a:pPr>
            <a:r>
              <a:rPr lang="en-US" sz="1600" i="1" baseline="0" dirty="0" smtClean="0"/>
              <a:t> You learned it by ear!   ….by LISTENING!</a:t>
            </a:r>
          </a:p>
        </p:txBody>
      </p:sp>
      <p:sp>
        <p:nvSpPr>
          <p:cNvPr id="4" name="Slide Number Placeholder 3"/>
          <p:cNvSpPr>
            <a:spLocks noGrp="1"/>
          </p:cNvSpPr>
          <p:nvPr>
            <p:ph type="sldNum" sz="quarter" idx="10"/>
          </p:nvPr>
        </p:nvSpPr>
        <p:spPr/>
        <p:txBody>
          <a:bodyPr/>
          <a:lstStyle/>
          <a:p>
            <a:fld id="{3281D043-6E3F-453D-BFC7-026A73EFEF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7.4.2  LISTENING IS THE MOST IMPORTANT SKILL IN MUSIC</a:t>
            </a:r>
          </a:p>
          <a:p>
            <a:endParaRPr lang="en-US" sz="1600" dirty="0" smtClean="0"/>
          </a:p>
          <a:p>
            <a:pPr>
              <a:buFont typeface="Arial" pitchFamily="34" charset="0"/>
              <a:buChar char="•"/>
            </a:pPr>
            <a:r>
              <a:rPr lang="en-US" sz="1600" baseline="0" dirty="0" smtClean="0"/>
              <a:t> </a:t>
            </a:r>
            <a:r>
              <a:rPr lang="en-US" sz="1600" i="1" baseline="0" dirty="0" smtClean="0"/>
              <a:t>Listening is the most important skill in music.</a:t>
            </a:r>
            <a:endParaRPr lang="en-US" sz="1600"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smtClean="0"/>
              <a:t>1-2 INTRODUCTION</a:t>
            </a:r>
          </a:p>
          <a:p>
            <a:endParaRPr lang="en-US" sz="1600" dirty="0" smtClean="0"/>
          </a:p>
          <a:p>
            <a:pPr lvl="1">
              <a:buFont typeface="Arial" pitchFamily="34" charset="0"/>
              <a:buChar char="•"/>
            </a:pPr>
            <a:r>
              <a:rPr lang="en-US" sz="1600" i="1" baseline="0" dirty="0" smtClean="0"/>
              <a:t> </a:t>
            </a:r>
            <a:r>
              <a:rPr lang="en-US" sz="1600" b="0" i="1" baseline="0" dirty="0" smtClean="0"/>
              <a:t> That’s because music is a language. And it’s a language that the 5 of us share.</a:t>
            </a:r>
            <a:endParaRPr lang="en-US" sz="1600" i="1" baseline="0" dirty="0" smtClean="0"/>
          </a:p>
          <a:p>
            <a:endParaRPr lang="en-US" sz="1600" i="1" baseline="0" dirty="0" smtClean="0"/>
          </a:p>
          <a:p>
            <a:pPr lvl="1">
              <a:buFont typeface="Arial" pitchFamily="34" charset="0"/>
              <a:buChar char="•"/>
            </a:pPr>
            <a:r>
              <a:rPr lang="en-US" sz="1600" i="1" baseline="0" dirty="0" smtClean="0"/>
              <a:t>Well, good morning everyone. I don’t know when they learned French, Russian, and German. But I think they were say hello.</a:t>
            </a:r>
          </a:p>
          <a:p>
            <a:pPr lvl="1">
              <a:buFont typeface="Arial" pitchFamily="34" charset="0"/>
              <a:buChar char="•"/>
            </a:pPr>
            <a:endParaRPr lang="en-US" sz="1600" i="1" baseline="0" dirty="0" smtClean="0"/>
          </a:p>
          <a:p>
            <a:pPr lvl="1">
              <a:buFont typeface="Arial" pitchFamily="34" charset="0"/>
              <a:buChar char="•"/>
            </a:pPr>
            <a:r>
              <a:rPr lang="en-US" sz="1600" i="1" baseline="0" dirty="0" smtClean="0"/>
              <a:t> We are The Hot Club of Saratoga. </a:t>
            </a:r>
          </a:p>
          <a:p>
            <a:pPr lvl="1">
              <a:buFont typeface="Arial" pitchFamily="34" charset="0"/>
              <a:buChar char="•"/>
            </a:pPr>
            <a:endParaRPr lang="en-US" sz="1600" i="1" baseline="0" dirty="0" smtClean="0"/>
          </a:p>
          <a:p>
            <a:pPr lvl="2">
              <a:buFont typeface="Arial" pitchFamily="34" charset="0"/>
              <a:buChar char="•"/>
            </a:pPr>
            <a:r>
              <a:rPr lang="en-US" sz="1600" i="1" baseline="0" dirty="0" smtClean="0"/>
              <a:t> I am Chuck. I play rhythm guitar.</a:t>
            </a:r>
          </a:p>
          <a:p>
            <a:pPr lvl="2">
              <a:buFont typeface="Arial" pitchFamily="34" charset="0"/>
              <a:buNone/>
            </a:pPr>
            <a:endParaRPr lang="en-US" sz="1600" i="1" baseline="0" dirty="0" smtClean="0"/>
          </a:p>
          <a:p>
            <a:pPr lvl="2">
              <a:buFont typeface="Arial" pitchFamily="34" charset="0"/>
              <a:buChar char="•"/>
            </a:pPr>
            <a:r>
              <a:rPr lang="en-US" sz="1600" i="1" baseline="0" dirty="0" smtClean="0"/>
              <a:t>This is Jonathan who plays clarinet.</a:t>
            </a:r>
          </a:p>
          <a:p>
            <a:pPr lvl="2">
              <a:buFont typeface="Arial" pitchFamily="34" charset="0"/>
              <a:buChar char="•"/>
            </a:pPr>
            <a:endParaRPr lang="en-US" sz="1600" i="1" baseline="0" dirty="0" smtClean="0"/>
          </a:p>
          <a:p>
            <a:pPr lvl="1">
              <a:buFont typeface="Arial" pitchFamily="34" charset="0"/>
              <a:buChar char="•"/>
            </a:pPr>
            <a:r>
              <a:rPr lang="en-US" sz="1600" i="1" baseline="0" dirty="0" smtClean="0"/>
              <a:t> In English now,   </a:t>
            </a:r>
            <a:r>
              <a:rPr lang="en-US" sz="1600" i="1" baseline="0" dirty="0" smtClean="0"/>
              <a:t>        </a:t>
            </a:r>
            <a:r>
              <a:rPr lang="en-US" sz="1600" b="1" i="0" baseline="0" dirty="0" smtClean="0"/>
              <a:t>Tucker, Zach, Dylan introduce themselves in English. </a:t>
            </a:r>
          </a:p>
          <a:p>
            <a:pPr lvl="1">
              <a:buFont typeface="Arial" pitchFamily="34" charset="0"/>
              <a:buChar char="•"/>
            </a:pPr>
            <a:endParaRPr lang="en-US" sz="1600" i="1" baseline="0" dirty="0" smtClean="0"/>
          </a:p>
          <a:p>
            <a:pPr lvl="0">
              <a:buFont typeface="Arial" pitchFamily="34" charset="0"/>
              <a:buChar char="•"/>
            </a:pPr>
            <a:r>
              <a:rPr lang="en-US" sz="1600" i="1" baseline="0" dirty="0" smtClean="0"/>
              <a:t>Your school and SPAC have invited us to come this morning to talk about music.</a:t>
            </a:r>
          </a:p>
          <a:p>
            <a:pPr lvl="0">
              <a:buFont typeface="Arial" pitchFamily="34" charset="0"/>
              <a:buChar char="•"/>
            </a:pPr>
            <a:endParaRPr lang="en-US" sz="1600" i="1" baseline="0" dirty="0" smtClean="0"/>
          </a:p>
          <a:p>
            <a:pPr lvl="1">
              <a:buFont typeface="Arial" pitchFamily="34" charset="0"/>
              <a:buChar char="•"/>
            </a:pPr>
            <a:r>
              <a:rPr lang="en-US" sz="1600" i="1" baseline="0" dirty="0" smtClean="0"/>
              <a:t> How many of you like to listen to music?</a:t>
            </a:r>
          </a:p>
          <a:p>
            <a:pPr lvl="1">
              <a:buFont typeface="Arial" pitchFamily="34" charset="0"/>
              <a:buChar char="•"/>
            </a:pPr>
            <a:endParaRPr lang="en-US" sz="1600" i="1" baseline="0" dirty="0" smtClean="0"/>
          </a:p>
          <a:p>
            <a:pPr lvl="1">
              <a:buFont typeface="Arial" pitchFamily="34" charset="0"/>
              <a:buChar char="•"/>
            </a:pPr>
            <a:r>
              <a:rPr lang="en-US" sz="1600" i="1" baseline="0" dirty="0" smtClean="0"/>
              <a:t> </a:t>
            </a:r>
            <a:r>
              <a:rPr lang="en-US" sz="1600" dirty="0" smtClean="0"/>
              <a:t> </a:t>
            </a:r>
            <a:r>
              <a:rPr lang="en-US" sz="1600" i="1" dirty="0" smtClean="0"/>
              <a:t>Raise</a:t>
            </a:r>
            <a:r>
              <a:rPr lang="en-US" sz="1600" i="1" baseline="0" dirty="0" smtClean="0"/>
              <a:t> your hand if you understood anything Zach, Dylan, and Tucker were saying before when they introduced themselves. </a:t>
            </a:r>
          </a:p>
          <a:p>
            <a:pPr lvl="1">
              <a:buFont typeface="Arial" pitchFamily="34" charset="0"/>
              <a:buChar char="•"/>
            </a:pPr>
            <a:endParaRPr lang="en-US" sz="1600" i="1" baseline="0" dirty="0" smtClean="0"/>
          </a:p>
          <a:p>
            <a:pPr lvl="1">
              <a:buFont typeface="Arial" pitchFamily="34" charset="0"/>
              <a:buChar char="•"/>
            </a:pPr>
            <a:r>
              <a:rPr lang="en-US" sz="1600" i="1" baseline="0" dirty="0" smtClean="0"/>
              <a:t> </a:t>
            </a:r>
            <a:r>
              <a:rPr lang="en-US" sz="1600" i="1" dirty="0" smtClean="0"/>
              <a:t>Think</a:t>
            </a:r>
            <a:r>
              <a:rPr lang="en-US" sz="1600" i="1" baseline="0" dirty="0" smtClean="0"/>
              <a:t> of language ….talking with each other.  I say talking </a:t>
            </a:r>
            <a:r>
              <a:rPr lang="en-US" sz="1600" b="1" i="1" baseline="0" dirty="0" smtClean="0"/>
              <a:t>with </a:t>
            </a:r>
            <a:r>
              <a:rPr lang="en-US" sz="1600" i="1" baseline="0" dirty="0" smtClean="0"/>
              <a:t>because talking </a:t>
            </a:r>
            <a:r>
              <a:rPr lang="en-US" sz="1600" b="1" i="1" u="sng" baseline="0" dirty="0" smtClean="0"/>
              <a:t>with</a:t>
            </a:r>
            <a:r>
              <a:rPr lang="en-US" sz="1600" i="1" baseline="0" dirty="0" smtClean="0"/>
              <a:t> means we are also listening as well as talking.  </a:t>
            </a:r>
          </a:p>
          <a:p>
            <a:endParaRPr lang="en-US" sz="1600" i="1" baseline="0" dirty="0" smtClean="0"/>
          </a:p>
          <a:p>
            <a:pPr lvl="1">
              <a:buFont typeface="Arial" pitchFamily="34" charset="0"/>
              <a:buChar char="•"/>
            </a:pPr>
            <a:r>
              <a:rPr lang="en-US" sz="1600" i="1" baseline="0" dirty="0" smtClean="0"/>
              <a:t> Listening is important.</a:t>
            </a:r>
          </a:p>
          <a:p>
            <a:pPr lvl="1">
              <a:buFont typeface="Arial" pitchFamily="34" charset="0"/>
              <a:buChar char="•"/>
            </a:pPr>
            <a:endParaRPr lang="en-US" sz="1600" i="1" baseline="0" dirty="0" smtClean="0"/>
          </a:p>
          <a:p>
            <a:pPr lvl="1">
              <a:buFont typeface="Arial" pitchFamily="34" charset="0"/>
              <a:buChar char="•"/>
            </a:pPr>
            <a:r>
              <a:rPr lang="en-US" sz="1600" i="1" baseline="0" dirty="0" smtClean="0"/>
              <a:t> When someone talks to you and you listen, it paints a picture in your mind. </a:t>
            </a:r>
          </a:p>
          <a:p>
            <a:pPr lvl="1">
              <a:buFont typeface="Arial" pitchFamily="34" charset="0"/>
              <a:buChar char="•"/>
            </a:pPr>
            <a:endParaRPr lang="en-US" sz="1600" i="1" baseline="0" dirty="0" smtClean="0"/>
          </a:p>
          <a:p>
            <a:pPr lvl="1">
              <a:buFont typeface="Arial" pitchFamily="34" charset="0"/>
              <a:buChar char="•"/>
            </a:pPr>
            <a:r>
              <a:rPr lang="en-US" sz="1600" i="1" baseline="0" dirty="0" smtClean="0"/>
              <a:t>How many of you just pictured someone painting a picture? </a:t>
            </a:r>
          </a:p>
          <a:p>
            <a:pPr lvl="1">
              <a:buFont typeface="Arial" pitchFamily="34" charset="0"/>
              <a:buChar char="•"/>
            </a:pPr>
            <a:endParaRPr lang="en-US" sz="1600" i="1" baseline="0" dirty="0" smtClean="0"/>
          </a:p>
          <a:p>
            <a:pPr lvl="1">
              <a:buFont typeface="Arial" pitchFamily="34" charset="0"/>
              <a:buChar char="•"/>
            </a:pPr>
            <a:r>
              <a:rPr lang="en-US" sz="1600" i="1" baseline="0" dirty="0" smtClean="0"/>
              <a:t>We can create whole worlds in our heads from the words we hear or read.</a:t>
            </a:r>
          </a:p>
          <a:p>
            <a:pPr lvl="1">
              <a:buFont typeface="Arial" pitchFamily="34" charset="0"/>
              <a:buChar char="•"/>
            </a:pPr>
            <a:endParaRPr lang="en-US" sz="1600" i="1" baseline="0" dirty="0" smtClean="0"/>
          </a:p>
          <a:p>
            <a:pPr lvl="1">
              <a:buFont typeface="Arial" pitchFamily="34" charset="0"/>
              <a:buChar char="•"/>
            </a:pPr>
            <a:r>
              <a:rPr lang="en-US" sz="1600" i="1" baseline="0" dirty="0" smtClean="0"/>
              <a:t>Music can do the same. It can remind us of things from our past, bring up feelings that surprise us sometimes, paint pictures in our minds</a:t>
            </a:r>
            <a:r>
              <a:rPr lang="en-US" sz="1600" i="1" baseline="0" dirty="0" smtClean="0"/>
              <a:t>.</a:t>
            </a:r>
            <a:endParaRPr lang="en-US" sz="1600" b="0" i="1" baseline="0"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7.4.4 EDUCATION</a:t>
            </a:r>
            <a:r>
              <a:rPr lang="en-US" sz="1600" baseline="0" dirty="0" smtClean="0"/>
              <a:t> – TRAINING – PRACTICE</a:t>
            </a:r>
          </a:p>
          <a:p>
            <a:endParaRPr lang="en-US" sz="1600" baseline="0" dirty="0" smtClean="0"/>
          </a:p>
          <a:p>
            <a:pPr lvl="1">
              <a:buFont typeface="Arial" pitchFamily="34" charset="0"/>
              <a:buChar char="•"/>
            </a:pPr>
            <a:r>
              <a:rPr lang="en-US" sz="1600" baseline="0" dirty="0" smtClean="0"/>
              <a:t> </a:t>
            </a:r>
            <a:r>
              <a:rPr lang="en-US" sz="1600" i="1" baseline="0" dirty="0" smtClean="0"/>
              <a:t> Training and practice can be a real shortcut to develop skills and learn new things.</a:t>
            </a:r>
          </a:p>
          <a:p>
            <a:pPr lvl="1">
              <a:buFont typeface="Arial" pitchFamily="34" charset="0"/>
              <a:buChar char="•"/>
            </a:pPr>
            <a:endParaRPr lang="en-US" sz="1600" i="1" baseline="0" dirty="0" smtClean="0"/>
          </a:p>
          <a:p>
            <a:pPr lvl="1">
              <a:buFont typeface="Arial" pitchFamily="34" charset="0"/>
              <a:buChar char="•"/>
            </a:pPr>
            <a:r>
              <a:rPr lang="en-US" sz="1600" i="1" baseline="0" dirty="0" smtClean="0"/>
              <a:t> My 4 </a:t>
            </a:r>
            <a:r>
              <a:rPr lang="en-US" sz="1600" i="1" baseline="0" dirty="0" err="1" smtClean="0"/>
              <a:t>bandmates</a:t>
            </a:r>
            <a:r>
              <a:rPr lang="en-US" sz="1600" i="1" baseline="0" dirty="0" smtClean="0"/>
              <a:t> here are all classically trained musicians, as well as in jazz. As a result of that training and practice, they can play just about any kind of music they want.</a:t>
            </a:r>
          </a:p>
          <a:p>
            <a:pPr lvl="1">
              <a:buFont typeface="Arial" pitchFamily="34" charset="0"/>
              <a:buChar char="•"/>
            </a:pPr>
            <a:endParaRPr lang="en-US" sz="1600" i="1" baseline="0" dirty="0" smtClean="0"/>
          </a:p>
          <a:p>
            <a:pPr lvl="1">
              <a:buFont typeface="Arial" pitchFamily="34" charset="0"/>
              <a:buChar char="•"/>
            </a:pPr>
            <a:r>
              <a:rPr lang="en-US" sz="1600" i="1" baseline="0" dirty="0" smtClean="0"/>
              <a:t> And even now we all still  sometimes take more lessons to learn new ways to do things and break out of old patterns into new creative ideas with added training and practice.</a:t>
            </a:r>
          </a:p>
        </p:txBody>
      </p:sp>
      <p:sp>
        <p:nvSpPr>
          <p:cNvPr id="4" name="Slide Number Placeholder 3"/>
          <p:cNvSpPr>
            <a:spLocks noGrp="1"/>
          </p:cNvSpPr>
          <p:nvPr>
            <p:ph type="sldNum" sz="quarter" idx="10"/>
          </p:nvPr>
        </p:nvSpPr>
        <p:spPr/>
        <p:txBody>
          <a:bodyPr/>
          <a:lstStyle/>
          <a:p>
            <a:fld id="{3281D043-6E3F-453D-BFC7-026A73EFEF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chemeClr val="bg1"/>
                </a:solidFill>
              </a:rPr>
              <a:t>8 PLAYING WITH </a:t>
            </a:r>
            <a:r>
              <a:rPr lang="en-US" sz="1600" dirty="0" smtClean="0">
                <a:solidFill>
                  <a:schemeClr val="bg1"/>
                </a:solidFill>
              </a:rPr>
              <a:t>OTHERS   &gt;&gt;&gt;&gt;&gt;&gt;&gt;&gt;&gt;&gt; CONSIDER</a:t>
            </a:r>
            <a:r>
              <a:rPr lang="en-US" sz="1600" baseline="0" dirty="0" smtClean="0">
                <a:solidFill>
                  <a:schemeClr val="bg1"/>
                </a:solidFill>
              </a:rPr>
              <a:t> ABBREVIATING IF TIME IS LONG &lt;&lt;&lt;&lt;&lt;&lt;&lt;&lt;&lt;&lt;&lt;&lt;&lt;&lt;&lt;&lt;&lt;</a:t>
            </a:r>
            <a:endParaRPr lang="en-US" sz="1600" dirty="0" smtClean="0">
              <a:solidFill>
                <a:schemeClr val="bg1"/>
              </a:solidFill>
            </a:endParaRPr>
          </a:p>
          <a:p>
            <a:endParaRPr lang="en-US" sz="1600" dirty="0" smtClean="0">
              <a:solidFill>
                <a:schemeClr val="bg1"/>
              </a:solidFill>
            </a:endParaRPr>
          </a:p>
          <a:p>
            <a:pPr lvl="1">
              <a:buFont typeface="Arial" pitchFamily="34" charset="0"/>
              <a:buChar char="•"/>
            </a:pPr>
            <a:r>
              <a:rPr lang="en-US" sz="1600" dirty="0" smtClean="0">
                <a:solidFill>
                  <a:schemeClr val="bg1"/>
                </a:solidFill>
              </a:rPr>
              <a:t>  </a:t>
            </a:r>
            <a:r>
              <a:rPr lang="en-US" sz="1600" i="1" dirty="0" smtClean="0">
                <a:solidFill>
                  <a:schemeClr val="bg1"/>
                </a:solidFill>
              </a:rPr>
              <a:t>Like when you’re playing a game together, when</a:t>
            </a:r>
            <a:r>
              <a:rPr lang="en-US" sz="1600" i="1" baseline="0" dirty="0" smtClean="0">
                <a:solidFill>
                  <a:schemeClr val="bg1"/>
                </a:solidFill>
              </a:rPr>
              <a:t> playing music together we follow rules like rhythm and the other parts of music we have talked about.</a:t>
            </a:r>
          </a:p>
          <a:p>
            <a:pPr lvl="1">
              <a:buFont typeface="Arial" pitchFamily="34" charset="0"/>
              <a:buChar char="•"/>
            </a:pPr>
            <a:endParaRPr lang="en-US" sz="1600" i="1" baseline="0" dirty="0" smtClean="0">
              <a:solidFill>
                <a:schemeClr val="bg1"/>
              </a:solidFill>
            </a:endParaRPr>
          </a:p>
          <a:p>
            <a:pPr lvl="1">
              <a:buFont typeface="Arial" pitchFamily="34" charset="0"/>
              <a:buChar char="•"/>
            </a:pPr>
            <a:r>
              <a:rPr lang="en-US" sz="1600" i="1" baseline="0" dirty="0" smtClean="0">
                <a:solidFill>
                  <a:schemeClr val="bg1"/>
                </a:solidFill>
              </a:rPr>
              <a:t>  But there is a lot of flexibility in the rules, especially in jazz, so un</a:t>
            </a:r>
            <a:r>
              <a:rPr lang="en-US" sz="1600" i="1" dirty="0" smtClean="0">
                <a:solidFill>
                  <a:schemeClr val="bg1"/>
                </a:solidFill>
              </a:rPr>
              <a:t>derstanding</a:t>
            </a:r>
            <a:r>
              <a:rPr lang="en-US" sz="1600" i="1" baseline="0" dirty="0" smtClean="0">
                <a:solidFill>
                  <a:schemeClr val="bg1"/>
                </a:solidFill>
              </a:rPr>
              <a:t> the language of music allows us to play and communicate how we want to play something. </a:t>
            </a:r>
          </a:p>
          <a:p>
            <a:pPr lvl="1">
              <a:buFont typeface="Arial" pitchFamily="34" charset="0"/>
              <a:buChar char="•"/>
            </a:pPr>
            <a:endParaRPr lang="en-US" sz="1600" i="1" baseline="0" dirty="0" smtClean="0">
              <a:solidFill>
                <a:schemeClr val="bg1"/>
              </a:solidFill>
            </a:endParaRPr>
          </a:p>
          <a:p>
            <a:pPr lvl="1">
              <a:buFont typeface="Arial" pitchFamily="34" charset="0"/>
              <a:buChar char="•"/>
            </a:pPr>
            <a:r>
              <a:rPr lang="en-US" sz="1600" i="1" baseline="0" dirty="0" smtClean="0">
                <a:solidFill>
                  <a:schemeClr val="bg1"/>
                </a:solidFill>
              </a:rPr>
              <a:t> Sometimes we plan things out ahead of time.</a:t>
            </a:r>
          </a:p>
          <a:p>
            <a:pPr lvl="1">
              <a:buFont typeface="Arial" pitchFamily="34" charset="0"/>
              <a:buChar char="•"/>
            </a:pPr>
            <a:endParaRPr lang="en-US" sz="1600" i="1" baseline="0" dirty="0" smtClean="0">
              <a:solidFill>
                <a:schemeClr val="bg1"/>
              </a:solidFill>
            </a:endParaRPr>
          </a:p>
          <a:p>
            <a:pPr lvl="1">
              <a:buFont typeface="Arial" pitchFamily="34" charset="0"/>
              <a:buChar char="•"/>
            </a:pPr>
            <a:r>
              <a:rPr lang="en-US" sz="1600" i="1" baseline="0" dirty="0" smtClean="0">
                <a:solidFill>
                  <a:schemeClr val="bg1"/>
                </a:solidFill>
              </a:rPr>
              <a:t> Often we do things a little different each time. But because we know the language, and we listen to each other while playing, we can change things quickly.</a:t>
            </a:r>
          </a:p>
          <a:p>
            <a:pPr lvl="1">
              <a:buFont typeface="Arial" pitchFamily="34" charset="0"/>
              <a:buChar char="•"/>
            </a:pPr>
            <a:endParaRPr lang="en-US" sz="1600" i="1" baseline="0" dirty="0" smtClean="0">
              <a:solidFill>
                <a:schemeClr val="bg1"/>
              </a:solidFill>
            </a:endParaRPr>
          </a:p>
          <a:p>
            <a:pPr lvl="1">
              <a:buFont typeface="Arial" pitchFamily="34" charset="0"/>
              <a:buChar char="•"/>
            </a:pPr>
            <a:r>
              <a:rPr lang="en-US" sz="1600" i="1" baseline="0" dirty="0" smtClean="0">
                <a:solidFill>
                  <a:schemeClr val="bg1"/>
                </a:solidFill>
              </a:rPr>
              <a:t> This is a song we do often, but do it differently at time depending on who we are playing </a:t>
            </a:r>
            <a:r>
              <a:rPr lang="en-US" sz="1600" i="1" baseline="0" dirty="0" smtClean="0">
                <a:solidFill>
                  <a:schemeClr val="bg1"/>
                </a:solidFill>
              </a:rPr>
              <a:t>with.</a:t>
            </a:r>
          </a:p>
          <a:p>
            <a:pPr lvl="1">
              <a:buFont typeface="Arial" pitchFamily="34" charset="0"/>
              <a:buChar char="•"/>
            </a:pPr>
            <a:endParaRPr lang="en-US" sz="1600" i="1" baseline="0" dirty="0" smtClean="0">
              <a:solidFill>
                <a:schemeClr val="bg1"/>
              </a:solidFill>
            </a:endParaRPr>
          </a:p>
          <a:p>
            <a:pPr lvl="1">
              <a:buFont typeface="Arial" pitchFamily="34" charset="0"/>
              <a:buChar char="•"/>
            </a:pPr>
            <a:r>
              <a:rPr lang="en-US" sz="1600" i="1" baseline="0" dirty="0" smtClean="0">
                <a:solidFill>
                  <a:schemeClr val="bg1"/>
                </a:solidFill>
              </a:rPr>
              <a:t> How should we do it today, gentlemen?</a:t>
            </a:r>
          </a:p>
          <a:p>
            <a:pPr lvl="1">
              <a:buFont typeface="Arial" pitchFamily="34" charset="0"/>
              <a:buChar char="•"/>
            </a:pPr>
            <a:endParaRPr lang="en-US" sz="1600" i="1" baseline="0" dirty="0" smtClean="0">
              <a:solidFill>
                <a:schemeClr val="bg1"/>
              </a:solidFill>
            </a:endParaRPr>
          </a:p>
          <a:p>
            <a:pPr lvl="2">
              <a:buFont typeface="Arial" pitchFamily="34" charset="0"/>
              <a:buChar char="•"/>
            </a:pPr>
            <a:r>
              <a:rPr lang="en-US" sz="1600" i="1" baseline="0" dirty="0" smtClean="0">
                <a:solidFill>
                  <a:schemeClr val="bg1"/>
                </a:solidFill>
              </a:rPr>
              <a:t> </a:t>
            </a:r>
            <a:r>
              <a:rPr lang="en-US" sz="1600" b="1" i="0" baseline="0" dirty="0" smtClean="0">
                <a:solidFill>
                  <a:schemeClr val="bg1"/>
                </a:solidFill>
              </a:rPr>
              <a:t>DISCUSS FORM &amp; </a:t>
            </a:r>
            <a:r>
              <a:rPr lang="en-US" sz="1600" b="1" dirty="0" smtClean="0">
                <a:solidFill>
                  <a:schemeClr val="bg1"/>
                </a:solidFill>
              </a:rPr>
              <a:t>PLAY:</a:t>
            </a:r>
            <a:r>
              <a:rPr lang="en-US" sz="1600" b="1" baseline="0" dirty="0" smtClean="0">
                <a:solidFill>
                  <a:schemeClr val="bg1"/>
                </a:solidFill>
              </a:rPr>
              <a:t> “Honeysuckle Rose</a:t>
            </a:r>
            <a:r>
              <a:rPr lang="en-US" sz="1600" b="1" baseline="0" dirty="0" smtClean="0">
                <a:solidFill>
                  <a:schemeClr val="bg1"/>
                </a:solidFill>
              </a:rPr>
              <a:t>”  &gt;&gt;&gt;CONSIDER SUTTING TO SHORTEN&lt;&lt;&lt;</a:t>
            </a:r>
            <a:endParaRPr lang="en-US" sz="1600" b="1" baseline="0" dirty="0" smtClean="0">
              <a:solidFill>
                <a:schemeClr val="bg1"/>
              </a:solidFill>
            </a:endParaRPr>
          </a:p>
          <a:p>
            <a:pPr lvl="2">
              <a:buFont typeface="Arial" pitchFamily="34" charset="0"/>
              <a:buChar char="•"/>
            </a:pPr>
            <a:endParaRPr lang="en-US" sz="1600" baseline="0" dirty="0" smtClean="0">
              <a:solidFill>
                <a:schemeClr val="bg1"/>
              </a:solidFill>
            </a:endParaRPr>
          </a:p>
          <a:p>
            <a:pPr lvl="1">
              <a:buFont typeface="Arial" pitchFamily="34" charset="0"/>
              <a:buChar char="•"/>
            </a:pPr>
            <a:r>
              <a:rPr lang="en-US" sz="1600" baseline="0" dirty="0" smtClean="0">
                <a:solidFill>
                  <a:schemeClr val="bg1"/>
                </a:solidFill>
              </a:rPr>
              <a:t> </a:t>
            </a:r>
            <a:r>
              <a:rPr lang="en-US" sz="1600" i="1" baseline="0" dirty="0" smtClean="0">
                <a:solidFill>
                  <a:schemeClr val="bg1"/>
                </a:solidFill>
              </a:rPr>
              <a:t>There are 5 of us who plan and listen to each other so we can play well. </a:t>
            </a:r>
          </a:p>
          <a:p>
            <a:pPr lvl="1">
              <a:buFont typeface="Arial" pitchFamily="34" charset="0"/>
              <a:buChar char="•"/>
            </a:pPr>
            <a:endParaRPr lang="en-US" sz="1600" i="1" baseline="0" dirty="0" smtClean="0">
              <a:solidFill>
                <a:schemeClr val="bg1"/>
              </a:solidFill>
            </a:endParaRPr>
          </a:p>
          <a:p>
            <a:pPr lvl="2">
              <a:buFont typeface="Arial" pitchFamily="34" charset="0"/>
              <a:buChar char="•"/>
            </a:pPr>
            <a:r>
              <a:rPr lang="en-US" sz="1600" i="1" baseline="0" dirty="0" smtClean="0">
                <a:solidFill>
                  <a:schemeClr val="bg1"/>
                </a:solidFill>
              </a:rPr>
              <a:t> But what if there were more of us, like our bass player, Dylan, also has a big band with 12 or 13 musicians</a:t>
            </a:r>
          </a:p>
          <a:p>
            <a:pPr lvl="2">
              <a:buFont typeface="Arial" pitchFamily="34" charset="0"/>
              <a:buChar char="•"/>
            </a:pPr>
            <a:endParaRPr lang="en-US" sz="1600" i="1" baseline="0" dirty="0" smtClean="0">
              <a:solidFill>
                <a:schemeClr val="bg1"/>
              </a:solidFill>
            </a:endParaRPr>
          </a:p>
          <a:p>
            <a:pPr lvl="2">
              <a:buFont typeface="Arial" pitchFamily="34" charset="0"/>
              <a:buChar char="•"/>
            </a:pPr>
            <a:r>
              <a:rPr lang="en-US" sz="1600" i="1" baseline="0" dirty="0" smtClean="0">
                <a:solidFill>
                  <a:schemeClr val="bg1"/>
                </a:solidFill>
              </a:rPr>
              <a:t> Or what about The Philadelphia Orchestra who is at SPAC every summer?</a:t>
            </a:r>
            <a:endParaRPr lang="en-US" sz="1600" baseline="0" dirty="0" smtClean="0">
              <a:solidFill>
                <a:schemeClr val="bg1"/>
              </a:solidFill>
            </a:endParaRPr>
          </a:p>
        </p:txBody>
      </p:sp>
      <p:sp>
        <p:nvSpPr>
          <p:cNvPr id="4" name="Slide Number Placeholder 3"/>
          <p:cNvSpPr>
            <a:spLocks noGrp="1"/>
          </p:cNvSpPr>
          <p:nvPr>
            <p:ph type="sldNum" sz="quarter" idx="10"/>
          </p:nvPr>
        </p:nvSpPr>
        <p:spPr/>
        <p:txBody>
          <a:bodyPr/>
          <a:lstStyle/>
          <a:p>
            <a:fld id="{3281D043-6E3F-453D-BFC7-026A73EFEF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8.4</a:t>
            </a:r>
            <a:r>
              <a:rPr lang="en-US" sz="1600" baseline="0" dirty="0" smtClean="0"/>
              <a:t>  THE ORCHESTRA AND THE CONDUCTOR</a:t>
            </a:r>
          </a:p>
          <a:p>
            <a:endParaRPr lang="en-US" sz="1600" baseline="0" dirty="0" smtClean="0"/>
          </a:p>
          <a:p>
            <a:pPr lvl="1">
              <a:buFont typeface="Arial" pitchFamily="34" charset="0"/>
              <a:buChar char="•"/>
            </a:pPr>
            <a:r>
              <a:rPr lang="en-US" sz="1600" i="1" baseline="0" dirty="0" smtClean="0"/>
              <a:t> If it’s important for the 5 of us to listen, how do you think a whole orchestra can play together?</a:t>
            </a:r>
          </a:p>
          <a:p>
            <a:pPr lvl="1">
              <a:buFont typeface="Arial" pitchFamily="34" charset="0"/>
              <a:buChar char="•"/>
            </a:pPr>
            <a:endParaRPr lang="en-US" sz="1600" i="1" baseline="0" dirty="0" smtClean="0"/>
          </a:p>
          <a:p>
            <a:pPr lvl="1">
              <a:buFont typeface="Arial" pitchFamily="34" charset="0"/>
              <a:buChar char="•"/>
            </a:pPr>
            <a:r>
              <a:rPr lang="en-US" sz="1600" i="1" baseline="0" dirty="0" smtClean="0"/>
              <a:t> This image from your guide shows the sections of the orchestra.</a:t>
            </a:r>
          </a:p>
        </p:txBody>
      </p:sp>
      <p:sp>
        <p:nvSpPr>
          <p:cNvPr id="4" name="Slide Number Placeholder 3"/>
          <p:cNvSpPr>
            <a:spLocks noGrp="1"/>
          </p:cNvSpPr>
          <p:nvPr>
            <p:ph type="sldNum" sz="quarter" idx="10"/>
          </p:nvPr>
        </p:nvSpPr>
        <p:spPr/>
        <p:txBody>
          <a:bodyPr/>
          <a:lstStyle/>
          <a:p>
            <a:fld id="{3281D043-6E3F-453D-BFC7-026A73EFEF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8.4.2  THE PHILADEPHIA ORCHESTRA AT SPAC</a:t>
            </a:r>
          </a:p>
          <a:p>
            <a:endParaRPr lang="en-US" sz="1600" dirty="0" smtClean="0"/>
          </a:p>
          <a:p>
            <a:pPr lvl="1">
              <a:buFont typeface="Arial" pitchFamily="34" charset="0"/>
              <a:buChar char="•"/>
            </a:pPr>
            <a:r>
              <a:rPr lang="en-US" sz="1600" i="1" dirty="0" smtClean="0"/>
              <a:t> And here are</a:t>
            </a:r>
            <a:r>
              <a:rPr lang="en-US" sz="1600" i="1" baseline="0" dirty="0" smtClean="0"/>
              <a:t> the 96 musicians who are the Philadelphia Orchestra in their sections on the SPAC stage.</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8.3  THE MUSIC ITSELF</a:t>
            </a:r>
            <a:r>
              <a:rPr lang="en-US" sz="1600" baseline="0" dirty="0" smtClean="0"/>
              <a:t> CAN BE COMPLICATED</a:t>
            </a:r>
          </a:p>
          <a:p>
            <a:endParaRPr lang="en-US" sz="1600" baseline="0" dirty="0" smtClean="0"/>
          </a:p>
          <a:p>
            <a:pPr lvl="1">
              <a:buFont typeface="Arial" pitchFamily="34" charset="0"/>
              <a:buChar char="•"/>
            </a:pPr>
            <a:r>
              <a:rPr lang="en-US" sz="1600" i="1" baseline="0" dirty="0" smtClean="0"/>
              <a:t> This is just a small part of the score, the music for the entire orchestra, of Beethoven’s Ninth Symphony. </a:t>
            </a:r>
          </a:p>
          <a:p>
            <a:pPr lvl="1">
              <a:buFont typeface="Arial" pitchFamily="34" charset="0"/>
              <a:buChar char="•"/>
            </a:pPr>
            <a:endParaRPr lang="en-US" sz="1600" i="1" baseline="0" dirty="0" smtClean="0"/>
          </a:p>
          <a:p>
            <a:pPr lvl="1">
              <a:buFont typeface="Arial" pitchFamily="34" charset="0"/>
              <a:buChar char="•"/>
            </a:pPr>
            <a:r>
              <a:rPr lang="en-US" sz="1600" i="1" baseline="0" dirty="0" smtClean="0"/>
              <a:t> This is actually the score that one famous composer, Gustav Mahler, used when he conducted an orchestra playing Beethoven’s music.</a:t>
            </a:r>
          </a:p>
          <a:p>
            <a:pPr lvl="1">
              <a:buFont typeface="Arial" pitchFamily="34" charset="0"/>
              <a:buChar char="•"/>
            </a:pPr>
            <a:endParaRPr lang="en-US" sz="1600" i="1" baseline="0" dirty="0" smtClean="0"/>
          </a:p>
          <a:p>
            <a:pPr lvl="1">
              <a:buFont typeface="Arial" pitchFamily="34" charset="0"/>
              <a:buChar char="•"/>
            </a:pPr>
            <a:r>
              <a:rPr lang="en-US" sz="1600" i="1" baseline="0" dirty="0" smtClean="0"/>
              <a:t> Notice all the red and blue he used to plan how he wanted the orchestra to play this music. </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8.4.2 THE CONDUCTOR</a:t>
            </a:r>
          </a:p>
          <a:p>
            <a:endParaRPr lang="en-US" sz="1600" dirty="0" smtClean="0"/>
          </a:p>
          <a:p>
            <a:pPr lvl="1">
              <a:buFont typeface="Arial" pitchFamily="34" charset="0"/>
              <a:buChar char="•"/>
            </a:pPr>
            <a:r>
              <a:rPr lang="en-US" sz="1600" i="1" dirty="0" smtClean="0"/>
              <a:t> Along with their conductor, the person who plans how to play the pieces,</a:t>
            </a:r>
            <a:r>
              <a:rPr lang="en-US" sz="1600" i="1" baseline="0" dirty="0" smtClean="0"/>
              <a:t> who is in the perfect spot to listen, and keeps </a:t>
            </a:r>
            <a:r>
              <a:rPr lang="en-US" sz="1600" i="1" baseline="0" dirty="0" smtClean="0"/>
              <a:t>everyone together, the Philadelphia </a:t>
            </a:r>
            <a:r>
              <a:rPr lang="en-US" sz="1600" i="1" baseline="0" dirty="0" err="1" smtClean="0"/>
              <a:t>Orchecstra</a:t>
            </a:r>
            <a:r>
              <a:rPr lang="en-US" sz="1600" i="1" baseline="0" dirty="0" smtClean="0"/>
              <a:t> brings the music to life at SPAC every summer.</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8.4.2  LISTENING AND FOLLOWING A </a:t>
            </a:r>
            <a:r>
              <a:rPr lang="en-US" sz="1600" dirty="0" smtClean="0"/>
              <a:t>CONDUCTOR      &gt;&gt;&gt;&gt; SCHOOL OPTION &lt;&lt;&lt;&lt;&lt;</a:t>
            </a:r>
          </a:p>
          <a:p>
            <a:endParaRPr lang="en-US" sz="1600" dirty="0" smtClean="0"/>
          </a:p>
          <a:p>
            <a:r>
              <a:rPr lang="en-US" sz="1600" i="1" dirty="0" smtClean="0"/>
              <a:t>To</a:t>
            </a:r>
            <a:r>
              <a:rPr lang="en-US" sz="1600" i="1" baseline="0" dirty="0" smtClean="0"/>
              <a:t> help us demonstrate how musicians might follow a conductor, we have invited one of you teachers to conduct us in a song.</a:t>
            </a:r>
          </a:p>
          <a:p>
            <a:endParaRPr lang="en-US" sz="1600" i="1" baseline="0" dirty="0" smtClean="0"/>
          </a:p>
          <a:p>
            <a:r>
              <a:rPr lang="en-US" sz="1600" i="1" baseline="0" dirty="0" smtClean="0"/>
              <a:t>So at this time we’d ask  ________________________________ to come up with us and take the baton – or in this case a chopstick to conduct us in “Exactly Like You” .</a:t>
            </a:r>
            <a:endParaRPr lang="en-US" sz="1600" i="1"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9 MUSIC TELLS A STORY</a:t>
            </a:r>
          </a:p>
          <a:p>
            <a:endParaRPr lang="en-US" sz="1600" dirty="0" smtClean="0"/>
          </a:p>
          <a:p>
            <a:pPr>
              <a:buFont typeface="Arial" pitchFamily="34" charset="0"/>
              <a:buChar char="•"/>
            </a:pPr>
            <a:r>
              <a:rPr lang="en-US" sz="1600" dirty="0" smtClean="0"/>
              <a:t>  </a:t>
            </a:r>
            <a:r>
              <a:rPr lang="en-US" sz="1600" i="1" dirty="0" smtClean="0"/>
              <a:t>Music</a:t>
            </a:r>
            <a:r>
              <a:rPr lang="en-US" sz="1600" i="1" baseline="0" dirty="0" smtClean="0"/>
              <a:t> tells a story.</a:t>
            </a:r>
          </a:p>
          <a:p>
            <a:pPr>
              <a:buFont typeface="Arial" pitchFamily="34" charset="0"/>
              <a:buChar char="•"/>
            </a:pPr>
            <a:endParaRPr lang="en-US" sz="1600" i="1" baseline="0" dirty="0" smtClean="0"/>
          </a:p>
          <a:p>
            <a:pPr>
              <a:buFont typeface="Arial" pitchFamily="34" charset="0"/>
              <a:buChar char="•"/>
            </a:pPr>
            <a:r>
              <a:rPr lang="en-US" sz="1600" i="1" baseline="0" dirty="0" smtClean="0"/>
              <a:t>Music sparks memories.</a:t>
            </a:r>
          </a:p>
          <a:p>
            <a:pPr>
              <a:buFont typeface="Arial" pitchFamily="34" charset="0"/>
              <a:buChar char="•"/>
            </a:pPr>
            <a:endParaRPr lang="en-US" sz="1600" i="1" baseline="0" dirty="0" smtClean="0"/>
          </a:p>
          <a:p>
            <a:pPr>
              <a:buFont typeface="Arial" pitchFamily="34" charset="0"/>
              <a:buChar char="•"/>
            </a:pPr>
            <a:r>
              <a:rPr lang="en-US" sz="1600" i="1" baseline="0" dirty="0" smtClean="0"/>
              <a:t>Music makes us feel things.</a:t>
            </a:r>
          </a:p>
          <a:p>
            <a:pPr>
              <a:buFont typeface="Arial" pitchFamily="34" charset="0"/>
              <a:buChar char="•"/>
            </a:pPr>
            <a:endParaRPr lang="en-US" sz="1600" i="1" baseline="0" dirty="0" smtClean="0"/>
          </a:p>
          <a:p>
            <a:pPr>
              <a:buFont typeface="Arial" pitchFamily="34" charset="0"/>
              <a:buChar char="•"/>
            </a:pPr>
            <a:r>
              <a:rPr lang="en-US" sz="1600" i="1" baseline="0" dirty="0" smtClean="0"/>
              <a:t>Music inspires.</a:t>
            </a:r>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600" i="0" dirty="0" smtClean="0"/>
              <a:t>9.1</a:t>
            </a:r>
          </a:p>
          <a:p>
            <a:pPr>
              <a:buFont typeface="Arial" pitchFamily="34" charset="0"/>
              <a:buChar char="•"/>
            </a:pPr>
            <a:endParaRPr lang="en-US" sz="1600" i="1" dirty="0" smtClean="0"/>
          </a:p>
          <a:p>
            <a:pPr>
              <a:buFont typeface="Arial" pitchFamily="34" charset="0"/>
              <a:buChar char="•"/>
            </a:pPr>
            <a:r>
              <a:rPr lang="en-US" sz="1600" i="1" dirty="0" smtClean="0"/>
              <a:t> We’re going to play some short tunes. </a:t>
            </a:r>
          </a:p>
          <a:p>
            <a:pPr>
              <a:buFont typeface="Arial" pitchFamily="34" charset="0"/>
              <a:buChar char="•"/>
            </a:pPr>
            <a:endParaRPr lang="en-US" sz="1600" i="1" dirty="0" smtClean="0"/>
          </a:p>
          <a:p>
            <a:pPr>
              <a:buFont typeface="Arial" pitchFamily="34" charset="0"/>
              <a:buChar char="•"/>
            </a:pPr>
            <a:r>
              <a:rPr lang="en-US" sz="1600" i="1" dirty="0" smtClean="0"/>
              <a:t> Se</a:t>
            </a:r>
            <a:r>
              <a:rPr lang="en-US" sz="1600" i="1" baseline="0" dirty="0" smtClean="0"/>
              <a:t>e if you recognize them, if they bring some feelings to you.</a:t>
            </a:r>
          </a:p>
          <a:p>
            <a:pPr>
              <a:buFont typeface="Arial" pitchFamily="34" charset="0"/>
              <a:buChar char="•"/>
            </a:pPr>
            <a:endParaRPr lang="en-US" sz="1600" i="1" baseline="0" dirty="0" smtClean="0"/>
          </a:p>
          <a:p>
            <a:pPr>
              <a:buFont typeface="Arial" pitchFamily="34" charset="0"/>
              <a:buChar char="•"/>
            </a:pPr>
            <a:r>
              <a:rPr lang="en-US" sz="1600" b="1" i="0" baseline="0" dirty="0" smtClean="0"/>
              <a:t> PLAY:     </a:t>
            </a:r>
          </a:p>
          <a:p>
            <a:pPr lvl="1">
              <a:buFont typeface="Arial" pitchFamily="34" charset="0"/>
              <a:buChar char="•"/>
            </a:pPr>
            <a:r>
              <a:rPr lang="en-US" sz="1600" b="1" i="0" baseline="0" dirty="0" smtClean="0"/>
              <a:t> FLINTSTONES</a:t>
            </a:r>
          </a:p>
          <a:p>
            <a:pPr lvl="1">
              <a:buFont typeface="Arial" pitchFamily="34" charset="0"/>
              <a:buChar char="•"/>
            </a:pPr>
            <a:endParaRPr lang="en-US" sz="1600" b="1" i="0" baseline="0" dirty="0" smtClean="0"/>
          </a:p>
          <a:p>
            <a:pPr lvl="1">
              <a:buFont typeface="Arial" pitchFamily="34" charset="0"/>
              <a:buChar char="•"/>
            </a:pPr>
            <a:r>
              <a:rPr lang="en-US" sz="1600" b="1" i="0" baseline="0" dirty="0" smtClean="0"/>
              <a:t> FAMILY GUY   </a:t>
            </a:r>
          </a:p>
          <a:p>
            <a:pPr lvl="1">
              <a:buFont typeface="Arial" pitchFamily="34" charset="0"/>
              <a:buChar char="•"/>
            </a:pPr>
            <a:endParaRPr lang="en-US" sz="1600" b="1" i="0" baseline="0" dirty="0" smtClean="0"/>
          </a:p>
          <a:p>
            <a:pPr lvl="1">
              <a:buFont typeface="Arial" pitchFamily="34" charset="0"/>
              <a:buChar char="•"/>
            </a:pPr>
            <a:r>
              <a:rPr lang="en-US" sz="1600" b="1" i="0" baseline="0" dirty="0" smtClean="0"/>
              <a:t> SPONGEBOB         </a:t>
            </a:r>
            <a:endParaRPr lang="en-US" sz="1600" b="1" i="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9.1</a:t>
            </a:r>
          </a:p>
          <a:p>
            <a:endParaRPr lang="en-US" sz="1600" dirty="0" smtClean="0"/>
          </a:p>
          <a:p>
            <a:r>
              <a:rPr lang="en-US" sz="1600" dirty="0" smtClean="0"/>
              <a:t>Flintstones</a:t>
            </a:r>
            <a:r>
              <a:rPr lang="en-US" sz="1600" baseline="0" dirty="0" smtClean="0"/>
              <a:t> </a:t>
            </a:r>
            <a:r>
              <a:rPr lang="en-US" sz="1600" baseline="0" dirty="0" smtClean="0"/>
              <a:t>– Family </a:t>
            </a:r>
            <a:r>
              <a:rPr lang="en-US" sz="1600" baseline="0" dirty="0" smtClean="0"/>
              <a:t>Guy – </a:t>
            </a:r>
            <a:r>
              <a:rPr lang="en-US" sz="1600" baseline="0" dirty="0" err="1" smtClean="0"/>
              <a:t>Spongebob</a:t>
            </a:r>
            <a:r>
              <a:rPr lang="en-US" sz="1600" baseline="0" dirty="0" smtClean="0"/>
              <a:t> </a:t>
            </a:r>
            <a:r>
              <a:rPr lang="en-US" sz="1600" baseline="0" dirty="0" err="1" smtClean="0"/>
              <a:t>Squarepants</a:t>
            </a:r>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3  MUSIC IS A UNIVERSAL LANGUAGE THAT CAN CONNECT PEOPLE</a:t>
            </a:r>
          </a:p>
          <a:p>
            <a:endParaRPr lang="en-US" sz="1600" dirty="0" smtClean="0"/>
          </a:p>
          <a:p>
            <a:r>
              <a:rPr lang="en-US" sz="1600" i="1" dirty="0" smtClean="0"/>
              <a:t>…and it is a language everyone</a:t>
            </a:r>
            <a:r>
              <a:rPr lang="en-US" sz="1600" i="1" baseline="0" dirty="0" smtClean="0"/>
              <a:t> can understand. </a:t>
            </a:r>
          </a:p>
          <a:p>
            <a:endParaRPr lang="en-US" sz="1600" i="1" baseline="0" dirty="0" smtClean="0"/>
          </a:p>
          <a:p>
            <a:r>
              <a:rPr lang="en-US" sz="1600" i="1" dirty="0" smtClean="0"/>
              <a:t>Like many languages, it</a:t>
            </a:r>
            <a:r>
              <a:rPr lang="en-US" sz="1600" i="1" baseline="0" dirty="0" smtClean="0"/>
              <a:t> can be spoken   …written   …sung.</a:t>
            </a:r>
          </a:p>
          <a:p>
            <a:endParaRPr lang="en-US" sz="1600" i="1" baseline="0" dirty="0" smtClean="0"/>
          </a:p>
          <a:p>
            <a:r>
              <a:rPr lang="en-US" sz="1600" i="1" baseline="0" dirty="0" smtClean="0"/>
              <a:t>….And music can be played. </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9.1 INTRODUCE</a:t>
            </a:r>
            <a:r>
              <a:rPr lang="en-US" sz="1600" baseline="0" dirty="0" smtClean="0"/>
              <a:t> </a:t>
            </a:r>
            <a:r>
              <a:rPr lang="en-US" sz="1600" baseline="0" dirty="0" smtClean="0"/>
              <a:t>HANS ZIMMER CLIP</a:t>
            </a:r>
          </a:p>
          <a:p>
            <a:endParaRPr lang="en-US" sz="1600" baseline="0" dirty="0" smtClean="0"/>
          </a:p>
          <a:p>
            <a:r>
              <a:rPr lang="en-US" sz="1600" i="1" baseline="0" dirty="0" smtClean="0"/>
              <a:t>Hans Zimmer wrote the music for many famous movies. The ones listed here are only a few examples. This is what he had to say about it.				</a:t>
            </a:r>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HANS</a:t>
            </a:r>
            <a:r>
              <a:rPr lang="en-US" baseline="0" dirty="0" smtClean="0"/>
              <a:t> ZIMMER</a:t>
            </a:r>
            <a:endParaRPr lang="en-US"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9.1.5  Jurassic Park</a:t>
            </a:r>
          </a:p>
          <a:p>
            <a:endParaRPr lang="en-US" sz="1600" dirty="0" smtClean="0"/>
          </a:p>
          <a:p>
            <a:r>
              <a:rPr lang="en-US" sz="1600" b="1" dirty="0" smtClean="0"/>
              <a:t>PLAY:</a:t>
            </a:r>
            <a:r>
              <a:rPr lang="en-US" sz="1600" b="1" baseline="0" dirty="0" smtClean="0"/>
              <a:t>  JURASSIC PARK THEME</a:t>
            </a:r>
            <a:endParaRPr lang="en-US" sz="1600" b="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9.1.6  STAR WARS</a:t>
            </a:r>
          </a:p>
          <a:p>
            <a:endParaRPr lang="en-US" sz="1600" dirty="0" smtClean="0"/>
          </a:p>
          <a:p>
            <a:r>
              <a:rPr lang="en-US" sz="1600" b="1" dirty="0" smtClean="0"/>
              <a:t>PLAY:   STAR WARS MEDLEY</a:t>
            </a:r>
            <a:endParaRPr lang="en-US" sz="1600" b="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9.1.7  ET</a:t>
            </a:r>
          </a:p>
          <a:p>
            <a:endParaRPr lang="en-US" sz="1600" dirty="0" smtClean="0"/>
          </a:p>
          <a:p>
            <a:r>
              <a:rPr lang="en-US" sz="1600" b="1" dirty="0" smtClean="0"/>
              <a:t> PLAY:   ET</a:t>
            </a:r>
            <a:r>
              <a:rPr lang="en-US" sz="1600" b="1" baseline="0" dirty="0" smtClean="0"/>
              <a:t> THEME</a:t>
            </a:r>
            <a:endParaRPr lang="en-US" sz="1600" b="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Music is</a:t>
            </a:r>
            <a:r>
              <a:rPr lang="en-US" sz="1600" baseline="0" dirty="0" smtClean="0"/>
              <a:t> a language. Music tells a story.</a:t>
            </a:r>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END</a:t>
            </a:r>
            <a:endParaRPr lang="en-US" sz="1600"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600" dirty="0" smtClean="0"/>
              <a:t>3.2 MUSIC AS A WRITTEN LANGUAGE</a:t>
            </a:r>
          </a:p>
          <a:p>
            <a:endParaRPr lang="en-US" sz="1600" dirty="0" smtClean="0"/>
          </a:p>
          <a:p>
            <a:r>
              <a:rPr lang="en-US" sz="1600" i="1" baseline="0" dirty="0" smtClean="0"/>
              <a:t>Here is a simple example of musical language when written.</a:t>
            </a:r>
          </a:p>
          <a:p>
            <a:endParaRPr lang="en-US" sz="1600" i="1" baseline="0" dirty="0" smtClean="0"/>
          </a:p>
          <a:p>
            <a:pPr>
              <a:buFont typeface="Arial" pitchFamily="34" charset="0"/>
              <a:buChar char="•"/>
            </a:pPr>
            <a:r>
              <a:rPr lang="en-US" sz="1600" i="1" baseline="0" dirty="0" smtClean="0"/>
              <a:t> In some types of music, people play pretty much exactly what is written.</a:t>
            </a:r>
            <a:br>
              <a:rPr lang="en-US" sz="1600" i="1" baseline="0" dirty="0" smtClean="0"/>
            </a:br>
            <a:endParaRPr lang="en-US" sz="1600" i="1" baseline="0" dirty="0" smtClean="0"/>
          </a:p>
          <a:p>
            <a:pPr lvl="1">
              <a:buFont typeface="Arial" pitchFamily="34" charset="0"/>
              <a:buChar char="•"/>
            </a:pPr>
            <a:r>
              <a:rPr lang="en-US" sz="1600" i="1" baseline="0" dirty="0" smtClean="0"/>
              <a:t> Irish/Celtic, Old Time, Classical, a student just learning</a:t>
            </a:r>
          </a:p>
          <a:p>
            <a:pPr lvl="1">
              <a:buFont typeface="Arial" pitchFamily="34" charset="0"/>
              <a:buChar char="•"/>
            </a:pPr>
            <a:endParaRPr lang="en-US" sz="1600" i="1" baseline="0" dirty="0" smtClean="0"/>
          </a:p>
          <a:p>
            <a:pPr lvl="0">
              <a:buFont typeface="Arial" pitchFamily="34" charset="0"/>
              <a:buChar char="•"/>
            </a:pPr>
            <a:r>
              <a:rPr lang="en-US" sz="1600" i="1" baseline="0" dirty="0" smtClean="0"/>
              <a:t> In musical styles people IMPROVISE- create music in the moment – while they are playing.</a:t>
            </a:r>
            <a:br>
              <a:rPr lang="en-US" sz="1600" i="1" baseline="0" dirty="0" smtClean="0"/>
            </a:br>
            <a:endParaRPr lang="en-US" sz="1600" i="1" baseline="0" dirty="0" smtClean="0"/>
          </a:p>
          <a:p>
            <a:pPr lvl="1">
              <a:buFont typeface="Arial" pitchFamily="34" charset="0"/>
              <a:buChar char="•"/>
            </a:pPr>
            <a:r>
              <a:rPr lang="en-US" sz="1600" i="1" baseline="0" dirty="0" smtClean="0"/>
              <a:t>Blues, Rock, Jazz, Hip-Hop, Rap</a:t>
            </a:r>
          </a:p>
          <a:p>
            <a:pPr lvl="1">
              <a:buFont typeface="Arial" pitchFamily="34" charset="0"/>
              <a:buChar char="•"/>
            </a:pPr>
            <a:endParaRPr lang="en-US" sz="1600" i="1" baseline="0" dirty="0" smtClean="0"/>
          </a:p>
          <a:p>
            <a:pPr lvl="1">
              <a:buFont typeface="Arial" pitchFamily="34" charset="0"/>
              <a:buChar char="•"/>
            </a:pPr>
            <a:r>
              <a:rPr lang="en-US" sz="1600" i="1" baseline="0" dirty="0" smtClean="0"/>
              <a:t> We are Hot Club of Saratoga and we play gypsy jazz. In our style we play (and in this tune, sing) pretty much what is written the first and last time through. In between there is a lot of improvising, the soloists making things up as they are playing.</a:t>
            </a:r>
          </a:p>
          <a:p>
            <a:pPr lvl="1">
              <a:buFont typeface="Arial" pitchFamily="34" charset="0"/>
              <a:buChar char="•"/>
            </a:pPr>
            <a:endParaRPr lang="en-US" sz="1600" i="1" baseline="0" dirty="0" smtClean="0"/>
          </a:p>
          <a:p>
            <a:pPr lvl="1">
              <a:buFont typeface="Arial" pitchFamily="34" charset="0"/>
              <a:buChar char="•"/>
            </a:pPr>
            <a:r>
              <a:rPr lang="en-US" sz="1600" i="1" baseline="0" dirty="0" smtClean="0"/>
              <a:t>Give a listen to  “It Don’t Mean A Thing If It </a:t>
            </a:r>
            <a:r>
              <a:rPr lang="en-US" sz="1600" i="1" baseline="0" dirty="0" err="1" smtClean="0"/>
              <a:t>Ain’t</a:t>
            </a:r>
            <a:r>
              <a:rPr lang="en-US" sz="1600" i="1" baseline="0" dirty="0" smtClean="0"/>
              <a:t> Got That Swing”</a:t>
            </a:r>
          </a:p>
          <a:p>
            <a:pPr lvl="1">
              <a:buFont typeface="Arial" pitchFamily="34" charset="0"/>
              <a:buChar char="•"/>
            </a:pPr>
            <a:endParaRPr lang="en-US" sz="1600" baseline="0" dirty="0" smtClean="0"/>
          </a:p>
          <a:p>
            <a:pPr lvl="1">
              <a:buFont typeface="Arial" pitchFamily="34" charset="0"/>
              <a:buChar char="•"/>
            </a:pPr>
            <a:r>
              <a:rPr lang="en-US" sz="1600" b="1" baseline="0" dirty="0" smtClean="0"/>
              <a:t> PLAY: IT DON’T MEAN A </a:t>
            </a:r>
            <a:r>
              <a:rPr lang="en-US" sz="1600" b="1" baseline="0" dirty="0" smtClean="0"/>
              <a:t>THING</a:t>
            </a:r>
            <a:endParaRPr lang="en-US" sz="1600" b="1" baseline="0"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dirty="0" smtClean="0"/>
              <a:t>4. MUSIC COMMUNICATES EMOTIONS</a:t>
            </a:r>
          </a:p>
          <a:p>
            <a:endParaRPr lang="en-US" sz="1600" dirty="0" smtClean="0"/>
          </a:p>
          <a:p>
            <a:pPr>
              <a:buFont typeface="Arial" pitchFamily="34" charset="0"/>
              <a:buChar char="•"/>
            </a:pPr>
            <a:r>
              <a:rPr lang="en-US" sz="1600" dirty="0" smtClean="0"/>
              <a:t>  </a:t>
            </a:r>
            <a:r>
              <a:rPr lang="en-US" sz="1600" i="1" dirty="0" smtClean="0"/>
              <a:t>How much does the</a:t>
            </a:r>
            <a:r>
              <a:rPr lang="en-US" sz="1600" i="1" baseline="0" dirty="0" smtClean="0"/>
              <a:t> music add to what you feel when watching a movie?  </a:t>
            </a:r>
            <a:br>
              <a:rPr lang="en-US" sz="1600" i="1" baseline="0" dirty="0" smtClean="0"/>
            </a:br>
            <a:endParaRPr lang="en-US" sz="1600" i="1" baseline="0" dirty="0" smtClean="0"/>
          </a:p>
          <a:p>
            <a:pPr>
              <a:buFont typeface="Arial" pitchFamily="34" charset="0"/>
              <a:buChar char="•"/>
            </a:pPr>
            <a:r>
              <a:rPr lang="en-US" sz="1600" i="1" baseline="0" dirty="0" smtClean="0"/>
              <a:t> Does it add suspense? Can it make you feel happy …or sad? </a:t>
            </a:r>
            <a:br>
              <a:rPr lang="en-US" sz="1600" i="1" baseline="0" dirty="0" smtClean="0"/>
            </a:br>
            <a:endParaRPr lang="en-US" sz="1600" i="1" baseline="0" dirty="0" smtClean="0"/>
          </a:p>
          <a:p>
            <a:pPr>
              <a:buFont typeface="Arial" pitchFamily="34" charset="0"/>
              <a:buChar char="•"/>
            </a:pPr>
            <a:r>
              <a:rPr lang="en-US" sz="1600" i="1" baseline="0" dirty="0" smtClean="0"/>
              <a:t> Would you feel things as strongly with the soundtrack? Try a little experiment sometime when you’re watching a movie at home. Turn the sound off, see if there’s a difference. Especially during a chase scene, or a scary scene when you’re waiting for something to happen, or when something sad, or really happy happens. Does the music make you feel more than just the pictures do? </a:t>
            </a:r>
            <a:endParaRPr lang="en-US" sz="1600" i="1" baseline="0" dirty="0" smtClean="0"/>
          </a:p>
          <a:p>
            <a:pPr>
              <a:buFont typeface="Arial" pitchFamily="34" charset="0"/>
              <a:buChar char="•"/>
            </a:pPr>
            <a:endParaRPr lang="en-US" sz="1600" i="1" baseline="0" dirty="0" smtClean="0"/>
          </a:p>
          <a:p>
            <a:pPr>
              <a:buFont typeface="Arial" pitchFamily="34" charset="0"/>
              <a:buChar char="•"/>
            </a:pPr>
            <a:r>
              <a:rPr lang="en-US" sz="1600" i="1" baseline="0" dirty="0" smtClean="0"/>
              <a:t> Let’s try something. Here are 5 feelings you might see in movies.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1" baseline="0" dirty="0" smtClean="0"/>
              <a:t>  Sad    Happy    Excited    Scared    In Love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i="1" baseline="0" dirty="0" smtClean="0"/>
          </a:p>
          <a:p>
            <a:pPr>
              <a:buFont typeface="Arial" pitchFamily="34" charset="0"/>
              <a:buChar char="•"/>
            </a:pPr>
            <a:r>
              <a:rPr lang="en-US" sz="1600" i="1" baseline="0" dirty="0" smtClean="0"/>
              <a:t> We are going to play a short piece. Listen as we play and see which one of these feelings you get from each piece. You may even want to close your eyes as we play.</a:t>
            </a:r>
          </a:p>
          <a:p>
            <a:pPr>
              <a:buFont typeface="Arial" pitchFamily="34" charset="0"/>
              <a:buChar char="•"/>
            </a:pPr>
            <a:endParaRPr lang="en-US" sz="1600" i="1" baseline="0" dirty="0" smtClean="0"/>
          </a:p>
          <a:p>
            <a:pPr>
              <a:buFont typeface="Arial" pitchFamily="34" charset="0"/>
              <a:buChar char="•"/>
            </a:pPr>
            <a:r>
              <a:rPr lang="en-US" sz="1600" i="0" baseline="0" dirty="0" smtClean="0"/>
              <a:t> </a:t>
            </a:r>
            <a:r>
              <a:rPr lang="en-US" sz="1600" b="1" i="0" baseline="0" dirty="0" smtClean="0"/>
              <a:t>PLAY PIECES ASKING FOR SHOW OF HANDS FOR EACH FEELING AFTER EACH</a:t>
            </a:r>
          </a:p>
          <a:p>
            <a:pPr lvl="1">
              <a:buFont typeface="Arial" pitchFamily="34" charset="0"/>
              <a:buChar char="•"/>
            </a:pPr>
            <a:r>
              <a:rPr lang="en-US" sz="1600" b="1" i="0" baseline="0" dirty="0" smtClean="0"/>
              <a:t>    FLIGHT OF BUBMBLEBEE  -- excited</a:t>
            </a:r>
          </a:p>
          <a:p>
            <a:pPr lvl="1">
              <a:buFont typeface="Arial" pitchFamily="34" charset="0"/>
              <a:buChar char="•"/>
            </a:pPr>
            <a:r>
              <a:rPr lang="en-US" sz="1600" b="1" i="0" baseline="0" dirty="0" smtClean="0"/>
              <a:t>    SUPER MARIO   -- happy</a:t>
            </a:r>
          </a:p>
          <a:p>
            <a:pPr lvl="1">
              <a:buFont typeface="Arial" pitchFamily="34" charset="0"/>
              <a:buChar char="•"/>
            </a:pPr>
            <a:r>
              <a:rPr lang="en-US" sz="1600" b="1" i="0" baseline="0" dirty="0" smtClean="0"/>
              <a:t>    BLUE DRAG AS DURGE   -- sad</a:t>
            </a:r>
          </a:p>
          <a:p>
            <a:pPr lvl="1">
              <a:buFont typeface="Arial" pitchFamily="34" charset="0"/>
              <a:buChar char="•"/>
            </a:pPr>
            <a:r>
              <a:rPr lang="en-US" sz="1600" b="1" i="0" baseline="0" dirty="0" smtClean="0"/>
              <a:t>    MICHAEL MYERS THEME   -- scared</a:t>
            </a:r>
          </a:p>
          <a:p>
            <a:pPr lvl="1">
              <a:buFont typeface="Arial" pitchFamily="34" charset="0"/>
              <a:buChar char="•"/>
            </a:pPr>
            <a:r>
              <a:rPr lang="en-US" sz="1600" b="1" i="0" baseline="0" dirty="0" smtClean="0"/>
              <a:t>    LA VIE EN ROSE  --  in love</a:t>
            </a:r>
          </a:p>
        </p:txBody>
      </p:sp>
      <p:sp>
        <p:nvSpPr>
          <p:cNvPr id="4" name="Slide Number Placeholder 3"/>
          <p:cNvSpPr>
            <a:spLocks noGrp="1"/>
          </p:cNvSpPr>
          <p:nvPr>
            <p:ph type="sldNum" sz="quarter" idx="10"/>
          </p:nvPr>
        </p:nvSpPr>
        <p:spPr/>
        <p:txBody>
          <a:bodyPr/>
          <a:lstStyle/>
          <a:p>
            <a:fld id="{3281D043-6E3F-453D-BFC7-026A73EFEF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smtClean="0"/>
              <a:t>5  DIFFERENT STYLES OF MUSIC CAN BE LIKE DIFFERENT LANGUAGES</a:t>
            </a:r>
            <a:r>
              <a:rPr lang="en-US" sz="1600" baseline="0" dirty="0" smtClean="0"/>
              <a:t>  OR MORE AND MORE IN A GLOBAL WORLD DIFFERENT ACCENTS AND DIALECTS.</a:t>
            </a:r>
            <a:endParaRPr lang="en-US" sz="1600" dirty="0" smtClean="0"/>
          </a:p>
          <a:p>
            <a:endParaRPr lang="en-US" sz="1600" dirty="0" smtClean="0"/>
          </a:p>
          <a:p>
            <a:pPr>
              <a:buFont typeface="Arial" pitchFamily="34" charset="0"/>
              <a:buChar char="•"/>
            </a:pPr>
            <a:r>
              <a:rPr lang="en-US" sz="1600" i="1" dirty="0" smtClean="0"/>
              <a:t>  Music </a:t>
            </a:r>
            <a:r>
              <a:rPr lang="en-US" sz="1600" i="1" dirty="0" smtClean="0"/>
              <a:t>has</a:t>
            </a:r>
            <a:r>
              <a:rPr lang="en-US" sz="1600" i="1" baseline="0" dirty="0" smtClean="0"/>
              <a:t> been with people as long as people </a:t>
            </a:r>
            <a:r>
              <a:rPr lang="en-US" sz="1600" i="1" baseline="0" dirty="0" smtClean="0"/>
              <a:t>have existed</a:t>
            </a:r>
            <a:r>
              <a:rPr lang="en-US" sz="1600" i="1" baseline="0" dirty="0" smtClean="0"/>
              <a:t>, perhaps starting with grunts, groans, cries of pain and shouts of joy! </a:t>
            </a:r>
          </a:p>
          <a:p>
            <a:pPr>
              <a:buFont typeface="Arial" pitchFamily="34" charset="0"/>
              <a:buChar char="•"/>
            </a:pPr>
            <a:endParaRPr lang="en-US" sz="1600" i="1" baseline="0" dirty="0" smtClean="0"/>
          </a:p>
          <a:p>
            <a:pPr>
              <a:buFont typeface="Arial" pitchFamily="34" charset="0"/>
              <a:buChar char="•"/>
            </a:pPr>
            <a:r>
              <a:rPr lang="en-US" sz="1600" i="1" baseline="0" dirty="0" smtClean="0"/>
              <a:t>  As </a:t>
            </a:r>
            <a:r>
              <a:rPr lang="en-US" sz="1600" i="1" baseline="0" dirty="0" smtClean="0"/>
              <a:t>people changed and their habits became more complicated and different, so did their music. </a:t>
            </a:r>
          </a:p>
          <a:p>
            <a:pPr>
              <a:buFont typeface="Arial" pitchFamily="34" charset="0"/>
              <a:buChar char="•"/>
            </a:pPr>
            <a:endParaRPr lang="en-US" sz="1600" i="1" baseline="0" dirty="0" smtClean="0"/>
          </a:p>
          <a:p>
            <a:pPr>
              <a:buFont typeface="Arial" pitchFamily="34" charset="0"/>
              <a:buChar char="•"/>
            </a:pPr>
            <a:r>
              <a:rPr lang="en-US" sz="1600" i="1" baseline="0" dirty="0" smtClean="0"/>
              <a:t>  And </a:t>
            </a:r>
            <a:r>
              <a:rPr lang="en-US" sz="1600" i="1" baseline="0" dirty="0" smtClean="0"/>
              <a:t>so has the way we talk about music with each other.</a:t>
            </a:r>
          </a:p>
          <a:p>
            <a:pPr>
              <a:buFont typeface="Arial" pitchFamily="34" charset="0"/>
              <a:buChar char="•"/>
            </a:pPr>
            <a:endParaRPr lang="en-US" sz="1600" i="1" baseline="0" dirty="0" smtClean="0"/>
          </a:p>
          <a:p>
            <a:pPr>
              <a:buFont typeface="Arial" pitchFamily="34" charset="0"/>
              <a:buChar char="•"/>
            </a:pPr>
            <a:r>
              <a:rPr lang="en-US" sz="1600" i="1" baseline="0" dirty="0" smtClean="0"/>
              <a:t>  … Before we get to that, we want to show you how one piece of music might sound if it were played in different musical styles.</a:t>
            </a:r>
          </a:p>
          <a:p>
            <a:pPr>
              <a:buFont typeface="Arial" pitchFamily="34" charset="0"/>
              <a:buChar char="•"/>
            </a:pPr>
            <a:endParaRPr lang="en-US" sz="1600" i="1" baseline="0" dirty="0" smtClean="0"/>
          </a:p>
          <a:p>
            <a:pPr>
              <a:buFont typeface="Arial" pitchFamily="34" charset="0"/>
              <a:buChar char="•"/>
            </a:pPr>
            <a:r>
              <a:rPr lang="en-US" sz="1600" i="1" baseline="0" dirty="0" smtClean="0"/>
              <a:t>  The piece is commonly called  “”Canon in D”  or </a:t>
            </a:r>
            <a:r>
              <a:rPr lang="en-US" sz="1600" i="1" baseline="0" dirty="0" err="1" smtClean="0"/>
              <a:t>Pachelbel’s</a:t>
            </a:r>
            <a:r>
              <a:rPr lang="en-US" sz="1600" i="1" baseline="0" dirty="0" smtClean="0"/>
              <a:t> Canon. It was written  sometime in the 1690’s by the German composer Johann Pachelbel.</a:t>
            </a:r>
          </a:p>
          <a:p>
            <a:pPr>
              <a:buFont typeface="Arial" pitchFamily="34" charset="0"/>
              <a:buChar char="•"/>
            </a:pPr>
            <a:endParaRPr lang="en-US" sz="1600" i="1" baseline="0" dirty="0" smtClean="0"/>
          </a:p>
          <a:p>
            <a:pPr>
              <a:buFont typeface="Arial" pitchFamily="34" charset="0"/>
              <a:buChar char="•"/>
            </a:pPr>
            <a:r>
              <a:rPr lang="en-US" sz="1600" i="1" baseline="0" dirty="0" smtClean="0"/>
              <a:t> First we’ll play it as written. Most people would call the style </a:t>
            </a:r>
            <a:r>
              <a:rPr lang="en-US" sz="1600" b="1" i="1" baseline="0" dirty="0" smtClean="0"/>
              <a:t>  CLASSICAL</a:t>
            </a:r>
            <a:endParaRPr lang="en-US" sz="1600" i="1" baseline="0" dirty="0" smtClean="0"/>
          </a:p>
          <a:p>
            <a:pPr>
              <a:buFont typeface="Arial" pitchFamily="34" charset="0"/>
              <a:buChar char="•"/>
            </a:pPr>
            <a:endParaRPr lang="en-US" sz="1600" i="1" baseline="0" dirty="0" smtClean="0"/>
          </a:p>
          <a:p>
            <a:pPr>
              <a:buFont typeface="Arial" pitchFamily="34" charset="0"/>
              <a:buChar char="•"/>
            </a:pPr>
            <a:r>
              <a:rPr lang="en-US" sz="1600" i="1" baseline="0" dirty="0" smtClean="0"/>
              <a:t>Now  the same piece in Hot Club of Saratoga’s style of music,   </a:t>
            </a:r>
            <a:r>
              <a:rPr lang="en-US" sz="1600" b="1" i="1" baseline="0" dirty="0" smtClean="0"/>
              <a:t>SWING</a:t>
            </a:r>
          </a:p>
          <a:p>
            <a:pPr>
              <a:buFont typeface="Arial" pitchFamily="34" charset="0"/>
              <a:buChar char="•"/>
            </a:pPr>
            <a:endParaRPr lang="en-US" sz="1600" b="1" i="1" baseline="0" dirty="0" smtClean="0"/>
          </a:p>
          <a:p>
            <a:pPr>
              <a:buFont typeface="Arial" pitchFamily="34" charset="0"/>
              <a:buChar char="•"/>
            </a:pPr>
            <a:r>
              <a:rPr lang="en-US" sz="1600" b="1" i="1" baseline="0" dirty="0" smtClean="0"/>
              <a:t> METAL</a:t>
            </a:r>
          </a:p>
          <a:p>
            <a:pPr>
              <a:buFont typeface="Arial" pitchFamily="34" charset="0"/>
              <a:buChar char="•"/>
            </a:pPr>
            <a:endParaRPr lang="en-US" sz="1600" b="1" i="1" baseline="0" dirty="0" smtClean="0"/>
          </a:p>
          <a:p>
            <a:pPr>
              <a:buFont typeface="Arial" pitchFamily="34" charset="0"/>
              <a:buChar char="•"/>
            </a:pPr>
            <a:r>
              <a:rPr lang="en-US" sz="1600" b="1" i="1" baseline="0" dirty="0" smtClean="0"/>
              <a:t>  REGGAE </a:t>
            </a:r>
          </a:p>
          <a:p>
            <a:pPr>
              <a:buFont typeface="Arial" pitchFamily="34" charset="0"/>
              <a:buChar char="•"/>
            </a:pPr>
            <a:endParaRPr lang="en-US" sz="1600" b="1" i="1" baseline="0" dirty="0" smtClean="0"/>
          </a:p>
          <a:p>
            <a:pPr>
              <a:buFont typeface="Arial" pitchFamily="34" charset="0"/>
              <a:buChar char="•"/>
            </a:pPr>
            <a:r>
              <a:rPr lang="en-US" sz="1600" b="1" i="1" baseline="0" dirty="0" smtClean="0"/>
              <a:t> BLUEGRASS</a:t>
            </a:r>
          </a:p>
          <a:p>
            <a:pPr>
              <a:buFont typeface="Arial" pitchFamily="34" charset="0"/>
              <a:buChar char="•"/>
            </a:pPr>
            <a:endParaRPr lang="en-US" sz="1600" b="1" i="1" baseline="0" dirty="0" smtClean="0"/>
          </a:p>
          <a:p>
            <a:pPr>
              <a:buFont typeface="Arial" pitchFamily="34" charset="0"/>
              <a:buChar char="•"/>
            </a:pPr>
            <a:r>
              <a:rPr lang="en-US" sz="1600" b="0" i="1" baseline="0" dirty="0" smtClean="0"/>
              <a:t> Sounds a bit different in each style, doesn’t it?</a:t>
            </a:r>
            <a:endParaRPr lang="en-US" sz="1600" i="1" baseline="0"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6  ELEMENTS OF MUSIC</a:t>
            </a:r>
          </a:p>
          <a:p>
            <a:endParaRPr lang="en-US" sz="1600" dirty="0" smtClean="0"/>
          </a:p>
          <a:p>
            <a:r>
              <a:rPr lang="en-US" sz="1600" i="1" dirty="0" smtClean="0"/>
              <a:t>Musicians</a:t>
            </a:r>
            <a:r>
              <a:rPr lang="en-US" sz="1600" i="1" baseline="0" dirty="0" smtClean="0"/>
              <a:t> use many terms to talk about music, to communicate their ideas with each other. Let’s explore just a few examples.</a:t>
            </a:r>
            <a:endParaRPr lang="en-US" sz="1600" i="1"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smtClean="0"/>
              <a:t>6.1  RHYTHM</a:t>
            </a:r>
          </a:p>
          <a:p>
            <a:endParaRPr lang="en-US" sz="1600" dirty="0" smtClean="0"/>
          </a:p>
          <a:p>
            <a:r>
              <a:rPr lang="en-US" sz="1600" i="1" dirty="0" smtClean="0"/>
              <a:t>RHYTHM is about the speed and the flow of time through the music.</a:t>
            </a:r>
          </a:p>
          <a:p>
            <a:endParaRPr lang="en-US" sz="1600" i="1" dirty="0" smtClean="0"/>
          </a:p>
          <a:p>
            <a:pPr>
              <a:buFont typeface="Arial" pitchFamily="34" charset="0"/>
              <a:buChar char="•"/>
            </a:pPr>
            <a:r>
              <a:rPr lang="en-US" sz="1600" i="1" dirty="0" smtClean="0"/>
              <a:t> It tells us the overall flow of the piece or section. </a:t>
            </a:r>
            <a:r>
              <a:rPr lang="en-US" sz="1600" i="1" dirty="0" smtClean="0"/>
              <a:t>For</a:t>
            </a:r>
            <a:r>
              <a:rPr lang="en-US" sz="1600" i="1" baseline="0" dirty="0" smtClean="0"/>
              <a:t> example d</a:t>
            </a:r>
            <a:r>
              <a:rPr lang="en-US" sz="1600" i="1" dirty="0" smtClean="0"/>
              <a:t>o </a:t>
            </a:r>
            <a:r>
              <a:rPr lang="en-US" sz="1600" i="1" dirty="0" smtClean="0"/>
              <a:t>we group beats in 2s, 3s, 4s, 5s or even more.</a:t>
            </a:r>
          </a:p>
          <a:p>
            <a:pPr>
              <a:buFont typeface="Arial" pitchFamily="34" charset="0"/>
              <a:buChar char="•"/>
            </a:pPr>
            <a:endParaRPr lang="en-US" sz="1600" i="1" dirty="0" smtClean="0"/>
          </a:p>
          <a:p>
            <a:pPr lvl="1">
              <a:buFont typeface="Arial" pitchFamily="34" charset="0"/>
              <a:buChar char="•"/>
            </a:pPr>
            <a:r>
              <a:rPr lang="en-US" sz="1600" i="1" dirty="0" smtClean="0"/>
              <a:t>(Time Signatures –  are like fractions, 2/2, 3/4, 4/4, 5/4, 6/8, etc. )</a:t>
            </a:r>
            <a:br>
              <a:rPr lang="en-US" sz="1600" i="1" dirty="0" smtClean="0"/>
            </a:br>
            <a:endParaRPr lang="en-US" sz="1600" i="1" dirty="0" smtClean="0"/>
          </a:p>
          <a:p>
            <a:pPr lvl="1">
              <a:buFont typeface="Arial" pitchFamily="34" charset="0"/>
              <a:buChar char="•"/>
            </a:pPr>
            <a:r>
              <a:rPr lang="en-US" sz="1600" b="1" dirty="0" smtClean="0"/>
              <a:t>PLAY </a:t>
            </a:r>
            <a:r>
              <a:rPr lang="en-US" sz="1600" b="1" dirty="0" smtClean="0"/>
              <a:t>: Just rhythm section demonstrate</a:t>
            </a:r>
            <a:r>
              <a:rPr lang="en-US" sz="1600" b="1" baseline="0" dirty="0" smtClean="0"/>
              <a:t> these: </a:t>
            </a:r>
          </a:p>
          <a:p>
            <a:pPr lvl="1">
              <a:buFont typeface="Arial" pitchFamily="34" charset="0"/>
              <a:buChar char="•"/>
            </a:pPr>
            <a:endParaRPr lang="en-US" sz="1600" b="1" dirty="0" smtClean="0"/>
          </a:p>
          <a:p>
            <a:pPr lvl="2">
              <a:buFont typeface="Arial" pitchFamily="34" charset="0"/>
              <a:buChar char="•"/>
            </a:pPr>
            <a:r>
              <a:rPr lang="en-US" sz="1600" b="1" dirty="0" smtClean="0"/>
              <a:t> 3/4  ANNIVERSARY </a:t>
            </a:r>
            <a:r>
              <a:rPr lang="en-US" sz="1600" b="1" dirty="0" smtClean="0"/>
              <a:t>WALTZ</a:t>
            </a:r>
          </a:p>
          <a:p>
            <a:pPr lvl="2">
              <a:buFont typeface="Arial" pitchFamily="34" charset="0"/>
              <a:buChar char="•"/>
            </a:pPr>
            <a:endParaRPr lang="en-US" sz="1600" b="1" dirty="0" smtClean="0"/>
          </a:p>
          <a:p>
            <a:pPr lvl="2">
              <a:buFont typeface="Arial" pitchFamily="34" charset="0"/>
              <a:buChar char="•"/>
            </a:pPr>
            <a:r>
              <a:rPr lang="en-US" sz="1600" b="1" dirty="0" smtClean="0"/>
              <a:t> 4/4  COQUETTE </a:t>
            </a:r>
            <a:r>
              <a:rPr lang="en-US" sz="1600" b="1" dirty="0" smtClean="0"/>
              <a:t>– swing</a:t>
            </a:r>
          </a:p>
          <a:p>
            <a:pPr lvl="2">
              <a:buFont typeface="Arial" pitchFamily="34" charset="0"/>
              <a:buChar char="•"/>
            </a:pPr>
            <a:endParaRPr lang="en-US" sz="1600" b="1" dirty="0" smtClean="0"/>
          </a:p>
          <a:p>
            <a:pPr lvl="2">
              <a:buFont typeface="Arial" pitchFamily="34" charset="0"/>
              <a:buChar char="•"/>
            </a:pPr>
            <a:r>
              <a:rPr lang="en-US" sz="1600" b="1" dirty="0" smtClean="0"/>
              <a:t> 5/4  TAKE 5</a:t>
            </a:r>
            <a:r>
              <a:rPr lang="en-US" sz="1600" dirty="0" smtClean="0"/>
              <a:t/>
            </a:r>
            <a:br>
              <a:rPr lang="en-US" sz="1600" dirty="0" smtClean="0"/>
            </a:br>
            <a:r>
              <a:rPr lang="en-US" sz="1600" dirty="0" smtClean="0"/>
              <a:t>              </a:t>
            </a:r>
          </a:p>
          <a:p>
            <a:pPr>
              <a:buFont typeface="Arial" pitchFamily="34" charset="0"/>
              <a:buChar char="•"/>
            </a:pPr>
            <a:r>
              <a:rPr lang="en-US" sz="1600" i="1" dirty="0" smtClean="0"/>
              <a:t> </a:t>
            </a:r>
            <a:r>
              <a:rPr lang="en-US" sz="1600" i="1" dirty="0" smtClean="0"/>
              <a:t>Rhythm also describes how a piece is played, how notes and rests are arranged. </a:t>
            </a:r>
            <a:endParaRPr lang="en-US" sz="1600" i="1" dirty="0" smtClean="0"/>
          </a:p>
          <a:p>
            <a:pPr>
              <a:buFont typeface="Arial" pitchFamily="34" charset="0"/>
              <a:buChar char="•"/>
            </a:pPr>
            <a:endParaRPr lang="en-US" sz="1600" i="1" dirty="0" smtClean="0"/>
          </a:p>
          <a:p>
            <a:pPr lvl="0">
              <a:buFont typeface="Arial" pitchFamily="34" charset="0"/>
              <a:buChar char="•"/>
            </a:pPr>
            <a:r>
              <a:rPr lang="en-US" sz="1600" i="1" dirty="0" smtClean="0"/>
              <a:t>Within </a:t>
            </a:r>
            <a:r>
              <a:rPr lang="en-US" sz="1600" i="1" dirty="0" smtClean="0"/>
              <a:t>solos rhythm makes it more interesting.  If you understand rhythm patterns you can use it in improvising solos.</a:t>
            </a:r>
          </a:p>
          <a:p>
            <a:pPr lvl="0">
              <a:buFont typeface="Arial" pitchFamily="34" charset="0"/>
              <a:buNone/>
            </a:pPr>
            <a:endParaRPr lang="en-US" sz="1600" i="1" dirty="0" smtClean="0"/>
          </a:p>
          <a:p>
            <a:pPr lvl="1">
              <a:buFont typeface="Arial" pitchFamily="34" charset="0"/>
              <a:buChar char="•"/>
            </a:pPr>
            <a:r>
              <a:rPr lang="en-US" sz="1600" i="1" dirty="0" smtClean="0"/>
              <a:t> What if the soloist chose all the same rhythms for a whole solo?</a:t>
            </a:r>
            <a:br>
              <a:rPr lang="en-US" sz="1600" i="1" dirty="0" smtClean="0"/>
            </a:br>
            <a:endParaRPr lang="en-US" sz="1600" i="1" dirty="0" smtClean="0"/>
          </a:p>
          <a:p>
            <a:pPr lvl="2">
              <a:buFont typeface="Arial" pitchFamily="34" charset="0"/>
              <a:buChar char="•"/>
            </a:pPr>
            <a:r>
              <a:rPr lang="en-US" sz="1600" b="1" dirty="0" smtClean="0"/>
              <a:t>PLAY: a small solo segment with just quarter notes, then </a:t>
            </a:r>
            <a:r>
              <a:rPr lang="en-US" sz="1600" b="1" dirty="0" smtClean="0"/>
              <a:t>eighth</a:t>
            </a:r>
            <a:r>
              <a:rPr lang="en-US" sz="1600" b="1" baseline="0" dirty="0" smtClean="0"/>
              <a:t>  &gt;&gt;&gt;CONSIDER CUT TO SHORTEN&lt;&lt;&lt;</a:t>
            </a:r>
            <a:endParaRPr lang="en-US" sz="1600" b="1" dirty="0" smtClean="0"/>
          </a:p>
          <a:p>
            <a:pPr lvl="2">
              <a:buFont typeface="Arial" pitchFamily="34" charset="0"/>
              <a:buChar char="•"/>
            </a:pPr>
            <a:endParaRPr lang="en-US" sz="1600" dirty="0" smtClean="0"/>
          </a:p>
          <a:p>
            <a:pPr lvl="1">
              <a:buFont typeface="Arial" pitchFamily="34" charset="0"/>
              <a:buChar char="•"/>
            </a:pPr>
            <a:r>
              <a:rPr lang="en-US" sz="1600" dirty="0" smtClean="0"/>
              <a:t> </a:t>
            </a:r>
            <a:r>
              <a:rPr lang="en-US" sz="1600" i="1" dirty="0" smtClean="0"/>
              <a:t>But listen to the difference when he mixes things up playing some long, some short, letting there be space, or rests, between some notes.</a:t>
            </a:r>
          </a:p>
          <a:p>
            <a:pPr lvl="1">
              <a:buFont typeface="Arial" pitchFamily="34" charset="0"/>
              <a:buNone/>
            </a:pPr>
            <a:endParaRPr lang="en-US" sz="1600" i="1" dirty="0" smtClean="0"/>
          </a:p>
          <a:p>
            <a:pPr lvl="2">
              <a:buFont typeface="Arial" pitchFamily="34" charset="0"/>
              <a:buChar char="•"/>
            </a:pPr>
            <a:r>
              <a:rPr lang="en-US" sz="1600" b="1" i="1" dirty="0" smtClean="0"/>
              <a:t> </a:t>
            </a:r>
            <a:r>
              <a:rPr lang="en-US" sz="1600" b="1" dirty="0" smtClean="0"/>
              <a:t>PLAY:  really play a solo  …being sure to clearly leave some space</a:t>
            </a:r>
            <a:r>
              <a:rPr lang="en-US" sz="1600" b="1" dirty="0" smtClean="0"/>
              <a:t>.   &gt;&gt;&gt;CONSIDER CUT TO SHORTEN&lt;&lt;&lt;</a:t>
            </a:r>
            <a:r>
              <a:rPr lang="en-US" sz="1600" dirty="0" smtClean="0"/>
              <a:t/>
            </a:r>
            <a:br>
              <a:rPr lang="en-US" sz="1600" dirty="0" smtClean="0"/>
            </a:br>
            <a:endParaRPr lang="en-US" sz="1600" dirty="0" smtClean="0"/>
          </a:p>
          <a:p>
            <a:pPr>
              <a:buFont typeface="Arial" pitchFamily="34" charset="0"/>
              <a:buChar char="•"/>
            </a:pPr>
            <a:r>
              <a:rPr lang="en-US" sz="1600" dirty="0" smtClean="0"/>
              <a:t> </a:t>
            </a:r>
            <a:r>
              <a:rPr lang="en-US" sz="1600" i="1" dirty="0" smtClean="0"/>
              <a:t>And  part of what rhythm does is tell us the speed of the music </a:t>
            </a:r>
            <a:br>
              <a:rPr lang="en-US" sz="1600" i="1" dirty="0" smtClean="0"/>
            </a:br>
            <a:endParaRPr lang="en-US" sz="1600" i="1" dirty="0" smtClean="0"/>
          </a:p>
          <a:p>
            <a:pPr lvl="1">
              <a:buFont typeface="Arial" pitchFamily="34" charset="0"/>
              <a:buChar char="•"/>
            </a:pPr>
            <a:r>
              <a:rPr lang="en-US" sz="1600" dirty="0" smtClean="0"/>
              <a:t> </a:t>
            </a:r>
            <a:r>
              <a:rPr lang="en-US" sz="1600" b="1" dirty="0" smtClean="0"/>
              <a:t>PLAY AFTER YOU’VE GONE --- FAST – SLOW </a:t>
            </a:r>
            <a:r>
              <a:rPr lang="en-US" sz="1600" b="1" dirty="0" smtClean="0"/>
              <a:t>– FAST   &gt;&gt;&gt;CONSIDER CUT TO SHORTEN&lt;&lt;&lt;</a:t>
            </a:r>
            <a:endParaRPr lang="en-US" sz="1600" b="1" dirty="0" smtClean="0"/>
          </a:p>
        </p:txBody>
      </p:sp>
      <p:sp>
        <p:nvSpPr>
          <p:cNvPr id="4" name="Slide Number Placeholder 3"/>
          <p:cNvSpPr>
            <a:spLocks noGrp="1"/>
          </p:cNvSpPr>
          <p:nvPr>
            <p:ph type="sldNum" sz="quarter" idx="10"/>
          </p:nvPr>
        </p:nvSpPr>
        <p:spPr/>
        <p:txBody>
          <a:bodyPr/>
          <a:lstStyle/>
          <a:p>
            <a:fld id="{3281D043-6E3F-453D-BFC7-026A73EFEF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u="none" dirty="0" smtClean="0"/>
              <a:t>6.2  DYNAMICS AND ARTICULATION</a:t>
            </a:r>
          </a:p>
          <a:p>
            <a:endParaRPr lang="en-US" sz="1600" u="sng" dirty="0" smtClean="0"/>
          </a:p>
          <a:p>
            <a:pPr>
              <a:buFont typeface="Arial" pitchFamily="34" charset="0"/>
              <a:buChar char="•"/>
            </a:pPr>
            <a:r>
              <a:rPr lang="en-US" sz="1600" u="none" baseline="0" dirty="0" smtClean="0"/>
              <a:t> </a:t>
            </a:r>
            <a:r>
              <a:rPr lang="en-US" sz="1600" i="1" u="none" dirty="0" smtClean="0"/>
              <a:t>We</a:t>
            </a:r>
            <a:r>
              <a:rPr lang="en-US" sz="1600" i="1" u="none" baseline="0" dirty="0" smtClean="0"/>
              <a:t> have to decide whether to play parts or notes loud or soft, short or long, smooth or choppy.</a:t>
            </a:r>
            <a:endParaRPr lang="en-US" sz="1600" i="1" u="none" baseline="0" dirty="0" smtClean="0"/>
          </a:p>
          <a:p>
            <a:pPr lvl="1">
              <a:buFont typeface="Arial" pitchFamily="34" charset="0"/>
              <a:buChar char="•"/>
            </a:pPr>
            <a:endParaRPr lang="en-US" sz="1600" i="1" u="none" baseline="0" dirty="0" smtClean="0"/>
          </a:p>
          <a:p>
            <a:pPr lvl="0">
              <a:buFont typeface="Arial" pitchFamily="34" charset="0"/>
              <a:buChar char="•"/>
            </a:pPr>
            <a:r>
              <a:rPr lang="en-US" sz="1600" i="1" u="none" baseline="0" dirty="0" smtClean="0"/>
              <a:t> Listen to Jonathan and Tucker play part of a movie theme similar to the way you probably know it.</a:t>
            </a:r>
          </a:p>
          <a:p>
            <a:pPr lvl="1">
              <a:buFont typeface="Arial" pitchFamily="34" charset="0"/>
              <a:buChar char="•"/>
            </a:pPr>
            <a:endParaRPr lang="en-US" sz="1600" i="1" u="none" baseline="0" dirty="0" smtClean="0"/>
          </a:p>
          <a:p>
            <a:pPr lvl="1">
              <a:buFont typeface="Arial" pitchFamily="34" charset="0"/>
              <a:buChar char="•"/>
            </a:pPr>
            <a:r>
              <a:rPr lang="en-US" sz="1600" b="1" i="0" u="none" baseline="0" dirty="0" smtClean="0"/>
              <a:t>  PLAY:  </a:t>
            </a:r>
            <a:r>
              <a:rPr lang="en-US" sz="1600" b="1" i="0" u="none" baseline="0" dirty="0" smtClean="0"/>
              <a:t>  </a:t>
            </a:r>
            <a:r>
              <a:rPr lang="en-US" sz="1600" b="1" i="0" u="none" baseline="0" dirty="0" smtClean="0"/>
              <a:t>JURASSIC PARK   --- legato</a:t>
            </a:r>
          </a:p>
          <a:p>
            <a:pPr lvl="1">
              <a:buFont typeface="Arial" pitchFamily="34" charset="0"/>
              <a:buChar char="•"/>
            </a:pPr>
            <a:endParaRPr lang="en-US" sz="1600" i="0" u="none" baseline="0" dirty="0" smtClean="0"/>
          </a:p>
          <a:p>
            <a:pPr lvl="0">
              <a:buFont typeface="Arial" pitchFamily="34" charset="0"/>
              <a:buChar char="•"/>
            </a:pPr>
            <a:r>
              <a:rPr lang="en-US" sz="1600" i="0" u="none" baseline="0" dirty="0" smtClean="0"/>
              <a:t> </a:t>
            </a:r>
            <a:r>
              <a:rPr lang="en-US" sz="1600" i="1" u="none" baseline="0" dirty="0" smtClean="0"/>
              <a:t>How did that sound to you?  Stiff.  And.  Separate.   Or </a:t>
            </a:r>
            <a:r>
              <a:rPr lang="en-US" sz="1600" i="1" u="none" baseline="0" dirty="0" err="1" smtClean="0"/>
              <a:t>flowing_and</a:t>
            </a:r>
            <a:r>
              <a:rPr lang="en-US" sz="1600" i="1" u="none" baseline="0" dirty="0" smtClean="0"/>
              <a:t> _connected.  That’s called legato.</a:t>
            </a:r>
          </a:p>
          <a:p>
            <a:pPr lvl="0">
              <a:buFont typeface="Arial" pitchFamily="34" charset="0"/>
              <a:buChar char="•"/>
            </a:pPr>
            <a:endParaRPr lang="en-US" sz="1600" i="1" u="none" baseline="0" dirty="0" smtClean="0"/>
          </a:p>
          <a:p>
            <a:pPr lvl="0">
              <a:buFont typeface="Arial" pitchFamily="34" charset="0"/>
              <a:buChar char="•"/>
            </a:pPr>
            <a:r>
              <a:rPr lang="en-US" sz="1600" i="1" u="none" baseline="0" dirty="0" smtClean="0"/>
              <a:t>Now let’s have them play it a bit differently, called staccato.</a:t>
            </a:r>
          </a:p>
          <a:p>
            <a:pPr lvl="0">
              <a:buFont typeface="Arial" pitchFamily="34" charset="0"/>
              <a:buChar char="•"/>
            </a:pPr>
            <a:endParaRPr lang="en-US" sz="1600" i="1" u="none" baseline="0" dirty="0" smtClean="0"/>
          </a:p>
          <a:p>
            <a:pPr lvl="1">
              <a:buFont typeface="Arial" pitchFamily="34" charset="0"/>
              <a:buChar char="•"/>
            </a:pPr>
            <a:r>
              <a:rPr lang="en-US" sz="1600" b="1" i="0" u="none" baseline="0" dirty="0" smtClean="0"/>
              <a:t>PLAY:  </a:t>
            </a:r>
            <a:r>
              <a:rPr lang="en-US" sz="1600" b="1" i="0" u="none" baseline="0" dirty="0" smtClean="0"/>
              <a:t>  </a:t>
            </a:r>
            <a:r>
              <a:rPr lang="en-US" sz="1600" b="1" i="0" u="none" baseline="0" dirty="0" smtClean="0"/>
              <a:t>JURASSIC PARK   --- </a:t>
            </a:r>
            <a:r>
              <a:rPr lang="en-US" sz="1600" b="1" i="0" u="none" baseline="0" dirty="0" err="1" smtClean="0"/>
              <a:t>stoccato</a:t>
            </a:r>
            <a:r>
              <a:rPr lang="en-US" sz="1600" b="1" i="0" u="none" baseline="0" dirty="0" smtClean="0"/>
              <a:t> </a:t>
            </a:r>
            <a:endParaRPr lang="en-US" sz="1600" b="1" u="sng" dirty="0"/>
          </a:p>
        </p:txBody>
      </p:sp>
      <p:sp>
        <p:nvSpPr>
          <p:cNvPr id="4" name="Slide Number Placeholder 3"/>
          <p:cNvSpPr>
            <a:spLocks noGrp="1"/>
          </p:cNvSpPr>
          <p:nvPr>
            <p:ph type="sldNum" sz="quarter" idx="10"/>
          </p:nvPr>
        </p:nvSpPr>
        <p:spPr/>
        <p:txBody>
          <a:bodyPr/>
          <a:lstStyle/>
          <a:p>
            <a:fld id="{3281D043-6E3F-453D-BFC7-026A73EFEF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58281-9A9D-464C-9441-CF88D1AC1830}"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8281-9A9D-464C-9441-CF88D1AC1830}"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8281-9A9D-464C-9441-CF88D1AC1830}"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8281-9A9D-464C-9441-CF88D1AC1830}"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58281-9A9D-464C-9441-CF88D1AC1830}"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258281-9A9D-464C-9441-CF88D1AC1830}"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258281-9A9D-464C-9441-CF88D1AC1830}" type="datetimeFigureOut">
              <a:rPr lang="en-US" smtClean="0"/>
              <a:pPr/>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58281-9A9D-464C-9441-CF88D1AC1830}" type="datetimeFigureOut">
              <a:rPr lang="en-US" smtClean="0"/>
              <a:pPr/>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58281-9A9D-464C-9441-CF88D1AC1830}" type="datetimeFigureOut">
              <a:rPr lang="en-US" smtClean="0"/>
              <a:pPr/>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58281-9A9D-464C-9441-CF88D1AC1830}"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58281-9A9D-464C-9441-CF88D1AC1830}"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4C18-8948-4A71-82FF-61EB10A627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58281-9A9D-464C-9441-CF88D1AC1830}" type="datetimeFigureOut">
              <a:rPr lang="en-US" smtClean="0"/>
              <a:pPr/>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4C18-8948-4A71-82FF-61EB10A627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file:///C:\Users\Robin\Desktop\Hans%20Zimmer%20Teaches%20Film%20Scoring%20-%20Official%20Trailer2%2036s.wmv" TargetMode="Externa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aratogian.com/storyimage/ST/20151009/NEWS/151009667/AR/0/AR-151009667.jpg&amp;maxh=400&amp;maxw=667"/>
          <p:cNvPicPr>
            <a:picLocks noChangeAspect="1" noChangeArrowheads="1"/>
          </p:cNvPicPr>
          <p:nvPr/>
        </p:nvPicPr>
        <p:blipFill>
          <a:blip r:embed="rId3"/>
          <a:srcRect/>
          <a:stretch>
            <a:fillRect/>
          </a:stretch>
        </p:blipFill>
        <p:spPr bwMode="auto">
          <a:xfrm>
            <a:off x="0" y="0"/>
            <a:ext cx="9189720" cy="6858000"/>
          </a:xfrm>
          <a:prstGeom prst="rect">
            <a:avLst/>
          </a:prstGeom>
          <a:noFill/>
        </p:spPr>
      </p:pic>
      <p:sp>
        <p:nvSpPr>
          <p:cNvPr id="2" name="Title 1"/>
          <p:cNvSpPr>
            <a:spLocks noGrp="1"/>
          </p:cNvSpPr>
          <p:nvPr>
            <p:ph type="ctrTitle"/>
          </p:nvPr>
        </p:nvSpPr>
        <p:spPr>
          <a:xfrm>
            <a:off x="685800" y="4038600"/>
            <a:ext cx="7772400" cy="1317625"/>
          </a:xfrm>
        </p:spPr>
        <p:txBody>
          <a:bodyPr>
            <a:normAutofit fontScale="90000"/>
          </a:bodyPr>
          <a:lstStyle/>
          <a:p>
            <a:r>
              <a:rPr lang="en-US" dirty="0" smtClean="0">
                <a:solidFill>
                  <a:schemeClr val="bg1"/>
                </a:solidFill>
              </a:rPr>
              <a:t>Saratoga Performing Arts Center Classical Kids Program</a:t>
            </a:r>
            <a:endParaRPr lang="en-US" dirty="0">
              <a:solidFill>
                <a:schemeClr val="bg1"/>
              </a:solidFill>
            </a:endParaRPr>
          </a:p>
        </p:txBody>
      </p:sp>
      <p:sp>
        <p:nvSpPr>
          <p:cNvPr id="3" name="Subtitle 2"/>
          <p:cNvSpPr>
            <a:spLocks noGrp="1"/>
          </p:cNvSpPr>
          <p:nvPr>
            <p:ph type="subTitle" idx="1"/>
          </p:nvPr>
        </p:nvSpPr>
        <p:spPr>
          <a:xfrm>
            <a:off x="1295400" y="5410200"/>
            <a:ext cx="6400800" cy="1447800"/>
          </a:xfrm>
        </p:spPr>
        <p:txBody>
          <a:bodyPr/>
          <a:lstStyle/>
          <a:p>
            <a:r>
              <a:rPr lang="en-US" dirty="0" smtClean="0">
                <a:solidFill>
                  <a:schemeClr val="bg1"/>
                </a:solidFill>
              </a:rPr>
              <a:t>With</a:t>
            </a:r>
            <a:br>
              <a:rPr lang="en-US" dirty="0" smtClean="0">
                <a:solidFill>
                  <a:schemeClr val="bg1"/>
                </a:solidFill>
              </a:rPr>
            </a:br>
            <a:r>
              <a:rPr lang="en-US" dirty="0" smtClean="0">
                <a:solidFill>
                  <a:schemeClr val="bg1"/>
                </a:solidFill>
              </a:rPr>
              <a:t>Hot Club of Saratoga</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2773362"/>
          </a:xfrm>
        </p:spPr>
        <p:txBody>
          <a:bodyPr>
            <a:normAutofit/>
          </a:bodyPr>
          <a:lstStyle/>
          <a:p>
            <a:r>
              <a:rPr lang="en-US" u="sng" dirty="0" smtClean="0">
                <a:solidFill>
                  <a:schemeClr val="bg1"/>
                </a:solidFill>
              </a:rPr>
              <a:t>Melody</a:t>
            </a:r>
            <a:r>
              <a:rPr lang="en-US" dirty="0" smtClean="0">
                <a:solidFill>
                  <a:schemeClr val="bg1"/>
                </a:solidFill>
              </a:rPr>
              <a:t> is like a path we follow…</a:t>
            </a:r>
            <a:endParaRPr lang="en-US" dirty="0">
              <a:solidFill>
                <a:schemeClr val="bg1"/>
              </a:solidFill>
            </a:endParaRPr>
          </a:p>
        </p:txBody>
      </p:sp>
      <p:pic>
        <p:nvPicPr>
          <p:cNvPr id="36866" name="Picture 2" descr="http://www.playpiano.com/MCj00787610000%5b1%5d.gif"/>
          <p:cNvPicPr>
            <a:picLocks noChangeAspect="1" noChangeArrowheads="1"/>
          </p:cNvPicPr>
          <p:nvPr/>
        </p:nvPicPr>
        <p:blipFill>
          <a:blip r:embed="rId3"/>
          <a:srcRect/>
          <a:stretch>
            <a:fillRect/>
          </a:stretch>
        </p:blipFill>
        <p:spPr bwMode="auto">
          <a:xfrm>
            <a:off x="1676400" y="3733800"/>
            <a:ext cx="2990850" cy="2447926"/>
          </a:xfrm>
          <a:prstGeom prst="rect">
            <a:avLst/>
          </a:prstGeom>
          <a:noFill/>
        </p:spPr>
      </p:pic>
      <p:sp>
        <p:nvSpPr>
          <p:cNvPr id="6" name="Title 1"/>
          <p:cNvSpPr txBox="1">
            <a:spLocks/>
          </p:cNvSpPr>
          <p:nvPr/>
        </p:nvSpPr>
        <p:spPr>
          <a:xfrm>
            <a:off x="4724400" y="3581400"/>
            <a:ext cx="3276600" cy="277336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If we add more voices or instruments we begin to hear </a:t>
            </a:r>
            <a:r>
              <a:rPr lang="en-US" sz="4400" u="sng" dirty="0" smtClean="0">
                <a:solidFill>
                  <a:schemeClr val="bg1"/>
                </a:solidFill>
                <a:latin typeface="+mj-lt"/>
                <a:ea typeface="+mj-ea"/>
                <a:cs typeface="+mj-cs"/>
              </a:rPr>
              <a:t>h</a:t>
            </a:r>
            <a:r>
              <a:rPr kumimoji="0" lang="en-US" sz="4400" b="0" i="0" u="sng" strike="noStrike" kern="1200" cap="none" spc="0" normalizeH="0" baseline="0" noProof="0" dirty="0" err="1" smtClean="0">
                <a:ln>
                  <a:noFill/>
                </a:ln>
                <a:solidFill>
                  <a:schemeClr val="bg1"/>
                </a:solidFill>
                <a:effectLst/>
                <a:uLnTx/>
                <a:uFillTx/>
                <a:latin typeface="+mj-lt"/>
                <a:ea typeface="+mj-ea"/>
                <a:cs typeface="+mj-cs"/>
              </a:rPr>
              <a:t>armony</a:t>
            </a:r>
            <a:r>
              <a:rPr kumimoji="0" lang="en-US" sz="4400" b="0" i="0" u="sng" strike="noStrike" kern="1200" cap="none" spc="0" normalizeH="0" baseline="0" noProof="0" dirty="0" smtClean="0">
                <a:ln>
                  <a:noFill/>
                </a:ln>
                <a:solidFill>
                  <a:schemeClr val="bg1"/>
                </a:solidFill>
                <a:effectLst/>
                <a:uLnTx/>
                <a:uFillTx/>
                <a:latin typeface="+mj-lt"/>
                <a:ea typeface="+mj-ea"/>
                <a:cs typeface="+mj-cs"/>
              </a:rPr>
              <a:t> </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6868" name="Picture 4" descr="https://blogs.scientificamerican.com/observations/files/2011/11/music_earworms_iStock_000017039529XSmall1.jpg"/>
          <p:cNvPicPr>
            <a:picLocks noChangeAspect="1" noChangeArrowheads="1"/>
          </p:cNvPicPr>
          <p:nvPr/>
        </p:nvPicPr>
        <p:blipFill>
          <a:blip r:embed="rId4"/>
          <a:srcRect/>
          <a:stretch>
            <a:fillRect/>
          </a:stretch>
        </p:blipFill>
        <p:spPr bwMode="auto">
          <a:xfrm>
            <a:off x="3810000" y="228601"/>
            <a:ext cx="4648200" cy="2819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4038600" cy="5592762"/>
          </a:xfrm>
        </p:spPr>
        <p:txBody>
          <a:bodyPr>
            <a:normAutofit/>
          </a:bodyPr>
          <a:lstStyle/>
          <a:p>
            <a:r>
              <a:rPr lang="en-US" dirty="0" smtClean="0">
                <a:solidFill>
                  <a:schemeClr val="bg1"/>
                </a:solidFill>
              </a:rPr>
              <a:t>These things</a:t>
            </a:r>
            <a:br>
              <a:rPr lang="en-US" dirty="0" smtClean="0">
                <a:solidFill>
                  <a:schemeClr val="bg1"/>
                </a:solidFill>
              </a:rPr>
            </a:br>
            <a:r>
              <a:rPr lang="en-US" dirty="0" smtClean="0">
                <a:solidFill>
                  <a:schemeClr val="bg1"/>
                </a:solidFill>
              </a:rPr>
              <a:t>can have a great effect on the mood or feeling of  music.</a:t>
            </a:r>
            <a:endParaRPr lang="en-US" dirty="0">
              <a:solidFill>
                <a:schemeClr val="bg1"/>
              </a:solidFill>
            </a:endParaRPr>
          </a:p>
        </p:txBody>
      </p:sp>
      <p:pic>
        <p:nvPicPr>
          <p:cNvPr id="35842" name="Picture 2" descr="http://sites.psu.edu/siowfa15/wp-content/uploads/sites/29639/2015/09/music_mind.jpg"/>
          <p:cNvPicPr>
            <a:picLocks noChangeAspect="1" noChangeArrowheads="1"/>
          </p:cNvPicPr>
          <p:nvPr/>
        </p:nvPicPr>
        <p:blipFill>
          <a:blip r:embed="rId3"/>
          <a:srcRect/>
          <a:stretch>
            <a:fillRect/>
          </a:stretch>
        </p:blipFill>
        <p:spPr bwMode="auto">
          <a:xfrm>
            <a:off x="4800600" y="1981200"/>
            <a:ext cx="3533775" cy="35433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895600" cy="6019800"/>
          </a:xfrm>
        </p:spPr>
        <p:txBody>
          <a:bodyPr>
            <a:normAutofit/>
          </a:bodyPr>
          <a:lstStyle/>
          <a:p>
            <a:r>
              <a:rPr lang="en-US" dirty="0" smtClean="0">
                <a:solidFill>
                  <a:schemeClr val="bg1"/>
                </a:solidFill>
              </a:rPr>
              <a:t>Do you</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hear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the music</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in your life?</a:t>
            </a:r>
            <a:endParaRPr lang="en-US" dirty="0">
              <a:solidFill>
                <a:schemeClr val="bg1"/>
              </a:solidFill>
            </a:endParaRPr>
          </a:p>
        </p:txBody>
      </p:sp>
      <p:pic>
        <p:nvPicPr>
          <p:cNvPr id="53250" name="Picture 2" descr="https://s-media-cache-ak0.pinimg.com/originals/39/e7/59/39e759579d82149b97f9a1f764875f44.jpg"/>
          <p:cNvPicPr>
            <a:picLocks noChangeAspect="1" noChangeArrowheads="1"/>
          </p:cNvPicPr>
          <p:nvPr/>
        </p:nvPicPr>
        <p:blipFill>
          <a:blip r:embed="rId3"/>
          <a:srcRect/>
          <a:stretch>
            <a:fillRect/>
          </a:stretch>
        </p:blipFill>
        <p:spPr bwMode="auto">
          <a:xfrm>
            <a:off x="3429000" y="0"/>
            <a:ext cx="5715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81400" cy="1858962"/>
          </a:xfrm>
        </p:spPr>
        <p:txBody>
          <a:bodyPr>
            <a:normAutofit fontScale="90000"/>
          </a:bodyPr>
          <a:lstStyle/>
          <a:p>
            <a:r>
              <a:rPr lang="en-US" dirty="0" smtClean="0">
                <a:solidFill>
                  <a:schemeClr val="bg1"/>
                </a:solidFill>
              </a:rPr>
              <a:t>Being blind didn’t stop Stevie Wonder!</a:t>
            </a:r>
            <a:endParaRPr lang="en-US" dirty="0">
              <a:solidFill>
                <a:schemeClr val="bg1"/>
              </a:solidFill>
            </a:endParaRPr>
          </a:p>
        </p:txBody>
      </p:sp>
      <p:pic>
        <p:nvPicPr>
          <p:cNvPr id="33796" name="Picture 4" descr="http://image.nola.com/home/nola-media/width960/img/tpphotos/photo/2015/03/24/-9994d0b3d3c4fe60.JPG"/>
          <p:cNvPicPr>
            <a:picLocks noChangeAspect="1" noChangeArrowheads="1"/>
          </p:cNvPicPr>
          <p:nvPr/>
        </p:nvPicPr>
        <p:blipFill>
          <a:blip r:embed="rId3"/>
          <a:srcRect/>
          <a:stretch>
            <a:fillRect/>
          </a:stretch>
        </p:blipFill>
        <p:spPr bwMode="auto">
          <a:xfrm>
            <a:off x="3657600" y="0"/>
            <a:ext cx="3314700" cy="2209800"/>
          </a:xfrm>
          <a:prstGeom prst="rect">
            <a:avLst/>
          </a:prstGeom>
          <a:noFill/>
        </p:spPr>
      </p:pic>
      <p:pic>
        <p:nvPicPr>
          <p:cNvPr id="33798" name="Picture 6" descr="Image result for jeff healey"/>
          <p:cNvPicPr>
            <a:picLocks noChangeAspect="1" noChangeArrowheads="1"/>
          </p:cNvPicPr>
          <p:nvPr/>
        </p:nvPicPr>
        <p:blipFill>
          <a:blip r:embed="rId4"/>
          <a:srcRect/>
          <a:stretch>
            <a:fillRect/>
          </a:stretch>
        </p:blipFill>
        <p:spPr bwMode="auto">
          <a:xfrm>
            <a:off x="1600200" y="2362200"/>
            <a:ext cx="3606800" cy="2028825"/>
          </a:xfrm>
          <a:prstGeom prst="rect">
            <a:avLst/>
          </a:prstGeom>
          <a:noFill/>
        </p:spPr>
      </p:pic>
      <p:sp>
        <p:nvSpPr>
          <p:cNvPr id="7" name="Title 1"/>
          <p:cNvSpPr txBox="1">
            <a:spLocks/>
          </p:cNvSpPr>
          <p:nvPr/>
        </p:nvSpPr>
        <p:spPr>
          <a:xfrm>
            <a:off x="304800" y="4800600"/>
            <a:ext cx="3581400" cy="185896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or singer</a:t>
            </a:r>
            <a:r>
              <a:rPr kumimoji="0" lang="en-US" sz="4400" b="0" i="0" u="none" strike="noStrike" kern="1200" cap="none" spc="0" normalizeH="0" noProof="0" dirty="0" smtClean="0">
                <a:ln>
                  <a:noFill/>
                </a:ln>
                <a:solidFill>
                  <a:schemeClr val="bg1"/>
                </a:solidFill>
                <a:effectLst/>
                <a:uLnTx/>
                <a:uFillTx/>
                <a:latin typeface="+mj-lt"/>
                <a:ea typeface="+mj-ea"/>
                <a:cs typeface="+mj-cs"/>
              </a:rPr>
              <a:t> songwriter Ginny Owens.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59394" name="Picture 2" descr="https://i.ytimg.com/vi/aaXxwFpavj4/maxresdefault.jpg"/>
          <p:cNvPicPr>
            <a:picLocks noChangeAspect="1" noChangeArrowheads="1"/>
          </p:cNvPicPr>
          <p:nvPr/>
        </p:nvPicPr>
        <p:blipFill>
          <a:blip r:embed="rId5"/>
          <a:srcRect/>
          <a:stretch>
            <a:fillRect/>
          </a:stretch>
        </p:blipFill>
        <p:spPr bwMode="auto">
          <a:xfrm>
            <a:off x="3810000" y="4572000"/>
            <a:ext cx="3657600" cy="2057400"/>
          </a:xfrm>
          <a:prstGeom prst="rect">
            <a:avLst/>
          </a:prstGeom>
          <a:noFill/>
        </p:spPr>
      </p:pic>
      <p:sp>
        <p:nvSpPr>
          <p:cNvPr id="8" name="Title 1"/>
          <p:cNvSpPr txBox="1">
            <a:spLocks/>
          </p:cNvSpPr>
          <p:nvPr/>
        </p:nvSpPr>
        <p:spPr>
          <a:xfrm>
            <a:off x="5334000" y="2514600"/>
            <a:ext cx="3581400" cy="185896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or Jeff Healey, who played</a:t>
            </a:r>
            <a:r>
              <a:rPr kumimoji="0" lang="en-US" sz="4400" b="0" i="0" u="none" strike="noStrike" kern="1200" cap="none" spc="0" normalizeH="0" noProof="0" dirty="0" smtClean="0">
                <a:ln>
                  <a:noFill/>
                </a:ln>
                <a:solidFill>
                  <a:schemeClr val="bg1"/>
                </a:solidFill>
                <a:effectLst/>
                <a:uLnTx/>
                <a:uFillTx/>
                <a:latin typeface="+mj-lt"/>
                <a:ea typeface="+mj-ea"/>
                <a:cs typeface="+mj-cs"/>
              </a:rPr>
              <a:t> the blues</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Becoming deaf didn’t stop Beethoven from continuing to compose music.</a:t>
            </a:r>
            <a:endParaRPr lang="en-US" dirty="0">
              <a:solidFill>
                <a:schemeClr val="bg1"/>
              </a:solidFill>
            </a:endParaRPr>
          </a:p>
        </p:txBody>
      </p:sp>
      <p:pic>
        <p:nvPicPr>
          <p:cNvPr id="47106" name="Picture 2" descr="Image result for deaf beethoven"/>
          <p:cNvPicPr>
            <a:picLocks noChangeAspect="1" noChangeArrowheads="1"/>
          </p:cNvPicPr>
          <p:nvPr/>
        </p:nvPicPr>
        <p:blipFill>
          <a:blip r:embed="rId3"/>
          <a:srcRect/>
          <a:stretch>
            <a:fillRect/>
          </a:stretch>
        </p:blipFill>
        <p:spPr bwMode="auto">
          <a:xfrm>
            <a:off x="228600" y="1676400"/>
            <a:ext cx="2276475" cy="2838450"/>
          </a:xfrm>
          <a:prstGeom prst="rect">
            <a:avLst/>
          </a:prstGeom>
          <a:noFill/>
        </p:spPr>
      </p:pic>
      <p:pic>
        <p:nvPicPr>
          <p:cNvPr id="47110" name="Picture 6" descr="Image result for handwritten beethoven sheet music"/>
          <p:cNvPicPr>
            <a:picLocks noChangeAspect="1" noChangeArrowheads="1"/>
          </p:cNvPicPr>
          <p:nvPr/>
        </p:nvPicPr>
        <p:blipFill>
          <a:blip r:embed="rId4"/>
          <a:srcRect/>
          <a:stretch>
            <a:fillRect/>
          </a:stretch>
        </p:blipFill>
        <p:spPr bwMode="auto">
          <a:xfrm>
            <a:off x="2895600" y="1752600"/>
            <a:ext cx="5879998" cy="4267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81000"/>
            <a:ext cx="3276600" cy="3048000"/>
          </a:xfrm>
        </p:spPr>
        <p:txBody>
          <a:bodyPr>
            <a:normAutofit/>
          </a:bodyPr>
          <a:lstStyle/>
          <a:p>
            <a:r>
              <a:rPr lang="en-US" dirty="0" smtClean="0">
                <a:solidFill>
                  <a:schemeClr val="bg1"/>
                </a:solidFill>
              </a:rPr>
              <a:t>…and look at Django Reinhardt’s left hand.</a:t>
            </a:r>
            <a:endParaRPr lang="en-US" dirty="0">
              <a:solidFill>
                <a:schemeClr val="bg1"/>
              </a:solidFill>
            </a:endParaRPr>
          </a:p>
        </p:txBody>
      </p:sp>
      <p:pic>
        <p:nvPicPr>
          <p:cNvPr id="46082" name="Picture 2" descr="https://s-media-cache-ak0.pinimg.com/736x/c3/1d/ae/c31daeaebd51c4efccb5d95cc2bd18e8.jpg"/>
          <p:cNvPicPr>
            <a:picLocks noChangeAspect="1" noChangeArrowheads="1"/>
          </p:cNvPicPr>
          <p:nvPr/>
        </p:nvPicPr>
        <p:blipFill>
          <a:blip r:embed="rId3"/>
          <a:srcRect/>
          <a:stretch>
            <a:fillRect/>
          </a:stretch>
        </p:blipFill>
        <p:spPr bwMode="auto">
          <a:xfrm>
            <a:off x="381000" y="1143000"/>
            <a:ext cx="3733800" cy="5353889"/>
          </a:xfrm>
          <a:prstGeom prst="rect">
            <a:avLst/>
          </a:prstGeom>
          <a:noFill/>
        </p:spPr>
      </p:pic>
      <p:sp>
        <p:nvSpPr>
          <p:cNvPr id="5" name="Title 1"/>
          <p:cNvSpPr txBox="1">
            <a:spLocks/>
          </p:cNvSpPr>
          <p:nvPr/>
        </p:nvSpPr>
        <p:spPr>
          <a:xfrm>
            <a:off x="5486400" y="2895600"/>
            <a:ext cx="3276600" cy="3733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His</a:t>
            </a:r>
            <a:r>
              <a:rPr kumimoji="0" lang="en-US" sz="4400" b="0" i="0" u="none" strike="noStrike" kern="1200" cap="none" spc="0" normalizeH="0" noProof="0" dirty="0" smtClean="0">
                <a:ln>
                  <a:noFill/>
                </a:ln>
                <a:solidFill>
                  <a:schemeClr val="bg1"/>
                </a:solidFill>
                <a:effectLst/>
                <a:uLnTx/>
                <a:uFillTx/>
                <a:latin typeface="+mj-lt"/>
                <a:ea typeface="+mj-ea"/>
                <a:cs typeface="+mj-cs"/>
              </a:rPr>
              <a:t> 3</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rd</a:t>
            </a:r>
            <a:r>
              <a:rPr kumimoji="0" lang="en-US" sz="4400" b="0" i="0" u="none" strike="noStrike" kern="1200" cap="none" spc="0" normalizeH="0" noProof="0" dirty="0" smtClean="0">
                <a:ln>
                  <a:noFill/>
                </a:ln>
                <a:solidFill>
                  <a:schemeClr val="bg1"/>
                </a:solidFill>
                <a:effectLst/>
                <a:uLnTx/>
                <a:uFillTx/>
                <a:latin typeface="+mj-lt"/>
                <a:ea typeface="+mj-ea"/>
                <a:cs typeface="+mj-cs"/>
              </a:rPr>
              <a:t> and 4</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th</a:t>
            </a:r>
            <a:r>
              <a:rPr kumimoji="0" lang="en-US" sz="4400" b="0" i="0" u="none" strike="noStrike" kern="1200" cap="none" spc="0" normalizeH="0" noProof="0" dirty="0" smtClean="0">
                <a:ln>
                  <a:noFill/>
                </a:ln>
                <a:solidFill>
                  <a:schemeClr val="bg1"/>
                </a:solidFill>
                <a:effectLst/>
                <a:uLnTx/>
                <a:uFillTx/>
                <a:latin typeface="+mj-lt"/>
                <a:ea typeface="+mj-ea"/>
                <a:cs typeface="+mj-cs"/>
              </a:rPr>
              <a:t> fingers were stuck in that position</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cxnSp>
        <p:nvCxnSpPr>
          <p:cNvPr id="7" name="Straight Arrow Connector 6"/>
          <p:cNvCxnSpPr/>
          <p:nvPr/>
        </p:nvCxnSpPr>
        <p:spPr>
          <a:xfrm rot="10800000">
            <a:off x="3352800" y="5105400"/>
            <a:ext cx="2057400" cy="228600"/>
          </a:xfrm>
          <a:prstGeom prst="straightConnector1">
            <a:avLst/>
          </a:prstGeom>
          <a:ln w="793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400"/>
            <a:ext cx="9144000" cy="1143000"/>
          </a:xfrm>
        </p:spPr>
        <p:txBody>
          <a:bodyPr>
            <a:normAutofit fontScale="90000"/>
          </a:bodyPr>
          <a:lstStyle/>
          <a:p>
            <a:r>
              <a:rPr lang="en-US" dirty="0" smtClean="0">
                <a:solidFill>
                  <a:schemeClr val="bg1"/>
                </a:solidFill>
              </a:rPr>
              <a:t>And started a whole new style of music called Gypsy Jazz of Gypsy Swing!</a:t>
            </a:r>
            <a:endParaRPr lang="en-US" dirty="0">
              <a:solidFill>
                <a:schemeClr val="bg1"/>
              </a:solidFill>
            </a:endParaRPr>
          </a:p>
        </p:txBody>
      </p:sp>
      <p:pic>
        <p:nvPicPr>
          <p:cNvPr id="45058" name="Picture 2" descr="http://www.narragansett.k12.ri.us/NHS/computer/First_Semester_07-08/FS_2007_Period_3A/yuki_furuya_guitarists/images/djangoblr.gif"/>
          <p:cNvPicPr>
            <a:picLocks noChangeAspect="1" noChangeArrowheads="1"/>
          </p:cNvPicPr>
          <p:nvPr/>
        </p:nvPicPr>
        <p:blipFill>
          <a:blip r:embed="rId3"/>
          <a:srcRect l="21333" r="21066" b="19463"/>
          <a:stretch>
            <a:fillRect/>
          </a:stretch>
        </p:blipFill>
        <p:spPr bwMode="auto">
          <a:xfrm>
            <a:off x="304800" y="381000"/>
            <a:ext cx="4251960" cy="4724400"/>
          </a:xfrm>
          <a:prstGeom prst="rect">
            <a:avLst/>
          </a:prstGeom>
          <a:noFill/>
        </p:spPr>
      </p:pic>
      <p:sp>
        <p:nvSpPr>
          <p:cNvPr id="5" name="Title 1"/>
          <p:cNvSpPr txBox="1">
            <a:spLocks/>
          </p:cNvSpPr>
          <p:nvPr/>
        </p:nvSpPr>
        <p:spPr>
          <a:xfrm>
            <a:off x="5105400" y="304800"/>
            <a:ext cx="2895600" cy="4267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So </a:t>
            </a:r>
            <a:r>
              <a:rPr lang="en-US" sz="4400" dirty="0" err="1" smtClean="0">
                <a:solidFill>
                  <a:schemeClr val="bg1"/>
                </a:solidFill>
                <a:latin typeface="+mj-lt"/>
                <a:ea typeface="+mj-ea"/>
                <a:cs typeface="+mj-cs"/>
              </a:rPr>
              <a:t>D</a:t>
            </a:r>
            <a:r>
              <a:rPr kumimoji="0" lang="en-US" sz="4400" b="0" i="0" u="none" strike="noStrike" kern="1200" cap="none" spc="0" normalizeH="0" baseline="0" noProof="0" dirty="0" err="1" smtClean="0">
                <a:ln>
                  <a:noFill/>
                </a:ln>
                <a:solidFill>
                  <a:schemeClr val="bg1"/>
                </a:solidFill>
                <a:effectLst/>
                <a:uLnTx/>
                <a:uFillTx/>
                <a:latin typeface="+mj-lt"/>
                <a:ea typeface="+mj-ea"/>
                <a:cs typeface="+mj-cs"/>
              </a:rPr>
              <a:t>jango</a:t>
            </a:r>
            <a:r>
              <a:rPr kumimoji="0" lang="en-US" sz="4400" b="0" i="0" u="none" strike="noStrike" kern="1200" cap="none" spc="0" normalizeH="0" noProof="0" dirty="0" smtClean="0">
                <a:ln>
                  <a:noFill/>
                </a:ln>
                <a:solidFill>
                  <a:schemeClr val="bg1"/>
                </a:solidFill>
                <a:effectLst/>
                <a:uLnTx/>
                <a:uFillTx/>
                <a:latin typeface="+mj-lt"/>
                <a:ea typeface="+mj-ea"/>
                <a:cs typeface="+mj-cs"/>
              </a:rPr>
              <a:t> played all his solos with just 2 fingers!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dirty="0" smtClean="0">
                <a:solidFill>
                  <a:schemeClr val="bg1"/>
                </a:solidFill>
              </a:rPr>
              <a:t>You probably are already doing music!</a:t>
            </a:r>
            <a:endParaRPr lang="en-US" dirty="0">
              <a:solidFill>
                <a:schemeClr val="bg1"/>
              </a:solidFill>
            </a:endParaRPr>
          </a:p>
        </p:txBody>
      </p:sp>
      <p:pic>
        <p:nvPicPr>
          <p:cNvPr id="43010" name="Picture 2" descr="http://images.wikia.com/peanuts/images/6/61/Charlie-brown-christmas3.jpg"/>
          <p:cNvPicPr>
            <a:picLocks noChangeAspect="1" noChangeArrowheads="1"/>
          </p:cNvPicPr>
          <p:nvPr/>
        </p:nvPicPr>
        <p:blipFill>
          <a:blip r:embed="rId3"/>
          <a:srcRect/>
          <a:stretch>
            <a:fillRect/>
          </a:stretch>
        </p:blipFill>
        <p:spPr bwMode="auto">
          <a:xfrm>
            <a:off x="838200" y="1219200"/>
            <a:ext cx="7391400" cy="54203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066800"/>
          </a:xfrm>
        </p:spPr>
        <p:txBody>
          <a:bodyPr/>
          <a:lstStyle/>
          <a:p>
            <a:r>
              <a:rPr lang="en-US" u="sng" dirty="0" smtClean="0">
                <a:solidFill>
                  <a:schemeClr val="bg1"/>
                </a:solidFill>
              </a:rPr>
              <a:t>The Folk Process</a:t>
            </a:r>
            <a:endParaRPr lang="en-US" u="sng" dirty="0">
              <a:solidFill>
                <a:schemeClr val="bg1"/>
              </a:solidFill>
            </a:endParaRPr>
          </a:p>
        </p:txBody>
      </p:sp>
      <p:pic>
        <p:nvPicPr>
          <p:cNvPr id="40964" name="Picture 4" descr="https://s-media-cache-ak0.pinimg.com/736x/e9/4a/a4/e94aa46794b9fc95df85637c4c0080c6.jpg"/>
          <p:cNvPicPr>
            <a:picLocks noChangeAspect="1" noChangeArrowheads="1"/>
          </p:cNvPicPr>
          <p:nvPr/>
        </p:nvPicPr>
        <p:blipFill>
          <a:blip r:embed="rId3"/>
          <a:srcRect/>
          <a:stretch>
            <a:fillRect/>
          </a:stretch>
        </p:blipFill>
        <p:spPr bwMode="auto">
          <a:xfrm>
            <a:off x="5675715" y="2514600"/>
            <a:ext cx="3024462" cy="4038600"/>
          </a:xfrm>
          <a:prstGeom prst="rect">
            <a:avLst/>
          </a:prstGeom>
          <a:noFill/>
        </p:spPr>
      </p:pic>
      <p:sp>
        <p:nvSpPr>
          <p:cNvPr id="5" name="Title 1"/>
          <p:cNvSpPr txBox="1">
            <a:spLocks/>
          </p:cNvSpPr>
          <p:nvPr/>
        </p:nvSpPr>
        <p:spPr>
          <a:xfrm>
            <a:off x="228600" y="990600"/>
            <a:ext cx="8229600" cy="1524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 Family and friends</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n-US" sz="3200" dirty="0" smtClean="0">
                <a:solidFill>
                  <a:schemeClr val="bg1"/>
                </a:solidFill>
                <a:latin typeface="+mj-lt"/>
                <a:ea typeface="+mj-ea"/>
                <a:cs typeface="+mj-cs"/>
              </a:rPr>
              <a:t> Trial and error – see what works</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 Learn by doing</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40966" name="Picture 6" descr="https://mona.unk.edu/modern/images/mbt29.jpg"/>
          <p:cNvPicPr>
            <a:picLocks noChangeAspect="1" noChangeArrowheads="1"/>
          </p:cNvPicPr>
          <p:nvPr/>
        </p:nvPicPr>
        <p:blipFill>
          <a:blip r:embed="rId4"/>
          <a:srcRect/>
          <a:stretch>
            <a:fillRect/>
          </a:stretch>
        </p:blipFill>
        <p:spPr bwMode="auto">
          <a:xfrm>
            <a:off x="533400" y="2743200"/>
            <a:ext cx="4286250" cy="3429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440362"/>
          </a:xfrm>
        </p:spPr>
        <p:txBody>
          <a:bodyPr>
            <a:normAutofit/>
          </a:bodyPr>
          <a:lstStyle/>
          <a:p>
            <a:r>
              <a:rPr lang="en-US" sz="16600" dirty="0" smtClean="0">
                <a:solidFill>
                  <a:schemeClr val="bg1"/>
                </a:solidFill>
              </a:rPr>
              <a:t>LISTEN</a:t>
            </a:r>
            <a:endParaRPr lang="en-US" sz="16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template.net/wp-content/uploads/2014/11/Music-Background-5.jpg"/>
          <p:cNvPicPr>
            <a:picLocks noChangeAspect="1" noChangeArrowheads="1"/>
          </p:cNvPicPr>
          <p:nvPr/>
        </p:nvPicPr>
        <p:blipFill>
          <a:blip r:embed="rId3"/>
          <a:srcRect/>
          <a:stretch>
            <a:fillRect/>
          </a:stretch>
        </p:blipFill>
        <p:spPr bwMode="auto">
          <a:xfrm>
            <a:off x="0" y="457200"/>
            <a:ext cx="9144000" cy="6553200"/>
          </a:xfrm>
          <a:prstGeom prst="rect">
            <a:avLst/>
          </a:prstGeom>
          <a:noFill/>
        </p:spPr>
      </p:pic>
      <p:sp>
        <p:nvSpPr>
          <p:cNvPr id="3" name="Content Placeholder 2"/>
          <p:cNvSpPr>
            <a:spLocks noGrp="1"/>
          </p:cNvSpPr>
          <p:nvPr>
            <p:ph idx="1"/>
          </p:nvPr>
        </p:nvSpPr>
        <p:spPr>
          <a:xfrm>
            <a:off x="381000" y="762000"/>
            <a:ext cx="8229600" cy="1219200"/>
          </a:xfrm>
        </p:spPr>
        <p:txBody>
          <a:bodyPr/>
          <a:lstStyle/>
          <a:p>
            <a:pPr algn="ctr">
              <a:buNone/>
            </a:pPr>
            <a:r>
              <a:rPr lang="en-US" dirty="0" smtClean="0">
                <a:solidFill>
                  <a:schemeClr val="bg1"/>
                </a:solidFill>
              </a:rPr>
              <a:t>Music can </a:t>
            </a:r>
            <a:r>
              <a:rPr lang="en-US" dirty="0">
                <a:solidFill>
                  <a:schemeClr val="bg1"/>
                </a:solidFill>
              </a:rPr>
              <a:t>c</a:t>
            </a:r>
            <a:r>
              <a:rPr lang="en-US" dirty="0" smtClean="0">
                <a:solidFill>
                  <a:schemeClr val="bg1"/>
                </a:solidFill>
              </a:rPr>
              <a:t>ommunicate ideas &amp; feelings.</a:t>
            </a:r>
          </a:p>
        </p:txBody>
      </p:sp>
      <p:sp>
        <p:nvSpPr>
          <p:cNvPr id="6" name="TextBox 5"/>
          <p:cNvSpPr txBox="1"/>
          <p:nvPr/>
        </p:nvSpPr>
        <p:spPr>
          <a:xfrm>
            <a:off x="1143000" y="0"/>
            <a:ext cx="6553200" cy="1107996"/>
          </a:xfrm>
          <a:prstGeom prst="rect">
            <a:avLst/>
          </a:prstGeom>
          <a:noFill/>
        </p:spPr>
        <p:txBody>
          <a:bodyPr wrap="square" rtlCol="0">
            <a:spAutoFit/>
          </a:bodyPr>
          <a:lstStyle/>
          <a:p>
            <a:pPr algn="ctr"/>
            <a:r>
              <a:rPr lang="en-US" sz="4800" dirty="0" smtClean="0">
                <a:solidFill>
                  <a:schemeClr val="bg1"/>
                </a:solidFill>
              </a:rPr>
              <a:t>Music Is A Language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EDUCATION – TRAINING -- PRACTICE</a:t>
            </a:r>
            <a:br>
              <a:rPr lang="en-US" dirty="0" smtClean="0">
                <a:solidFill>
                  <a:schemeClr val="bg1"/>
                </a:solidFill>
              </a:rPr>
            </a:br>
            <a:endParaRPr lang="en-US" dirty="0">
              <a:solidFill>
                <a:schemeClr val="bg1"/>
              </a:solidFill>
            </a:endParaRPr>
          </a:p>
        </p:txBody>
      </p:sp>
      <p:pic>
        <p:nvPicPr>
          <p:cNvPr id="36868" name="Picture 4" descr="http://lahabramusiclessons.com/wp-content/uploads/2016/08/music-lessons-in-a-group.jpeg"/>
          <p:cNvPicPr>
            <a:picLocks noChangeAspect="1" noChangeArrowheads="1"/>
          </p:cNvPicPr>
          <p:nvPr/>
        </p:nvPicPr>
        <p:blipFill>
          <a:blip r:embed="rId3"/>
          <a:srcRect/>
          <a:stretch>
            <a:fillRect/>
          </a:stretch>
        </p:blipFill>
        <p:spPr bwMode="auto">
          <a:xfrm>
            <a:off x="1295400" y="2057400"/>
            <a:ext cx="6850352" cy="4572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4638"/>
            <a:ext cx="3048000" cy="4678362"/>
          </a:xfrm>
        </p:spPr>
        <p:txBody>
          <a:bodyPr>
            <a:normAutofit/>
          </a:bodyPr>
          <a:lstStyle/>
          <a:p>
            <a:r>
              <a:rPr lang="en-US" dirty="0" smtClean="0">
                <a:solidFill>
                  <a:schemeClr val="bg1"/>
                </a:solidFill>
              </a:rPr>
              <a:t>PLAYING WITH OTHERS</a:t>
            </a:r>
            <a:endParaRPr lang="en-US" dirty="0">
              <a:solidFill>
                <a:schemeClr val="bg1"/>
              </a:solidFill>
            </a:endParaRPr>
          </a:p>
        </p:txBody>
      </p:sp>
      <p:pic>
        <p:nvPicPr>
          <p:cNvPr id="22529" name="Picture 1"/>
          <p:cNvPicPr>
            <a:picLocks noChangeAspect="1" noChangeArrowheads="1"/>
          </p:cNvPicPr>
          <p:nvPr/>
        </p:nvPicPr>
        <p:blipFill>
          <a:blip r:embed="rId3"/>
          <a:srcRect/>
          <a:stretch>
            <a:fillRect/>
          </a:stretch>
        </p:blipFill>
        <p:spPr bwMode="auto">
          <a:xfrm>
            <a:off x="0" y="0"/>
            <a:ext cx="526431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68362"/>
          </a:xfrm>
        </p:spPr>
        <p:txBody>
          <a:bodyPr/>
          <a:lstStyle/>
          <a:p>
            <a:r>
              <a:rPr lang="en-US" dirty="0" smtClean="0">
                <a:solidFill>
                  <a:schemeClr val="bg1"/>
                </a:solidFill>
              </a:rPr>
              <a:t>What about a full orchestra?</a:t>
            </a:r>
            <a:endParaRPr lang="en-US" dirty="0">
              <a:solidFill>
                <a:schemeClr val="bg1"/>
              </a:solidFill>
            </a:endParaRPr>
          </a:p>
        </p:txBody>
      </p:sp>
      <p:pic>
        <p:nvPicPr>
          <p:cNvPr id="30722" name="Picture 2"/>
          <p:cNvPicPr>
            <a:picLocks noChangeAspect="1" noChangeArrowheads="1"/>
          </p:cNvPicPr>
          <p:nvPr/>
        </p:nvPicPr>
        <p:blipFill>
          <a:blip r:embed="rId3"/>
          <a:srcRect/>
          <a:stretch>
            <a:fillRect/>
          </a:stretch>
        </p:blipFill>
        <p:spPr bwMode="auto">
          <a:xfrm>
            <a:off x="2667000" y="1219200"/>
            <a:ext cx="6261651" cy="5111285"/>
          </a:xfrm>
          <a:prstGeom prst="rect">
            <a:avLst/>
          </a:prstGeom>
          <a:noFill/>
          <a:ln w="9525">
            <a:noFill/>
            <a:miter lim="800000"/>
            <a:headEnd/>
            <a:tailEnd/>
          </a:ln>
          <a:effectLst/>
        </p:spPr>
      </p:pic>
      <p:sp>
        <p:nvSpPr>
          <p:cNvPr id="5" name="Title 1"/>
          <p:cNvSpPr txBox="1">
            <a:spLocks/>
          </p:cNvSpPr>
          <p:nvPr/>
        </p:nvSpPr>
        <p:spPr>
          <a:xfrm>
            <a:off x="0" y="1371600"/>
            <a:ext cx="2590800" cy="472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The Philadelphia</a:t>
            </a:r>
            <a:r>
              <a:rPr kumimoji="0" lang="en-US" sz="3600" b="0" i="0" u="none" strike="noStrike" kern="1200" cap="none" spc="0" normalizeH="0" noProof="0" dirty="0" smtClean="0">
                <a:ln>
                  <a:noFill/>
                </a:ln>
                <a:solidFill>
                  <a:schemeClr val="bg1"/>
                </a:solidFill>
                <a:effectLst/>
                <a:uLnTx/>
                <a:uFillTx/>
                <a:latin typeface="+mj-lt"/>
                <a:ea typeface="+mj-ea"/>
                <a:cs typeface="+mj-cs"/>
              </a:rPr>
              <a:t> Orchestra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latin typeface="+mj-lt"/>
                <a:ea typeface="+mj-ea"/>
                <a:cs typeface="+mj-cs"/>
              </a:rPr>
              <a:t>i</a:t>
            </a:r>
            <a:r>
              <a:rPr kumimoji="0" lang="en-US" sz="3600" b="0" i="0" u="none" strike="noStrike" kern="1200" cap="none" spc="0" normalizeH="0" noProof="0" dirty="0" smtClean="0">
                <a:ln>
                  <a:noFill/>
                </a:ln>
                <a:solidFill>
                  <a:schemeClr val="bg1"/>
                </a:solidFill>
                <a:effectLst/>
                <a:uLnTx/>
                <a:uFillTx/>
                <a:latin typeface="+mj-lt"/>
                <a:ea typeface="+mj-ea"/>
                <a:cs typeface="+mj-cs"/>
              </a:rPr>
              <a: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smtClean="0">
                <a:ln>
                  <a:noFill/>
                </a:ln>
                <a:solidFill>
                  <a:schemeClr val="bg1"/>
                </a:solidFill>
                <a:effectLst/>
                <a:uLnTx/>
                <a:uFillTx/>
                <a:latin typeface="+mj-lt"/>
                <a:ea typeface="+mj-ea"/>
                <a:cs typeface="+mj-cs"/>
              </a:rPr>
              <a:t>96</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smtClean="0">
                <a:ln>
                  <a:noFill/>
                </a:ln>
                <a:solidFill>
                  <a:schemeClr val="bg1"/>
                </a:solidFill>
                <a:effectLst/>
                <a:uLnTx/>
                <a:uFillTx/>
                <a:latin typeface="+mj-lt"/>
                <a:ea typeface="+mj-ea"/>
                <a:cs typeface="+mj-cs"/>
              </a:rPr>
              <a:t>musicians playing together.</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rts.blogs.brynmawr.edu/files/2014/09/Spac01_0.jpg"/>
          <p:cNvPicPr>
            <a:picLocks noChangeAspect="1" noChangeArrowheads="1"/>
          </p:cNvPicPr>
          <p:nvPr/>
        </p:nvPicPr>
        <p:blipFill>
          <a:blip r:embed="rId3"/>
          <a:srcRect l="4756" t="16999" r="10154" b="6542"/>
          <a:stretch>
            <a:fillRect/>
          </a:stretch>
        </p:blipFill>
        <p:spPr bwMode="auto">
          <a:xfrm>
            <a:off x="0" y="1066800"/>
            <a:ext cx="9144000" cy="5410200"/>
          </a:xfrm>
          <a:prstGeom prst="rect">
            <a:avLst/>
          </a:prstGeom>
          <a:noFill/>
        </p:spPr>
      </p:pic>
      <p:sp>
        <p:nvSpPr>
          <p:cNvPr id="2" name="Title 1"/>
          <p:cNvSpPr>
            <a:spLocks noGrp="1"/>
          </p:cNvSpPr>
          <p:nvPr>
            <p:ph type="title"/>
          </p:nvPr>
        </p:nvSpPr>
        <p:spPr>
          <a:xfrm>
            <a:off x="533400" y="0"/>
            <a:ext cx="8229600" cy="1143000"/>
          </a:xfrm>
        </p:spPr>
        <p:txBody>
          <a:bodyPr>
            <a:normAutofit/>
          </a:bodyPr>
          <a:lstStyle/>
          <a:p>
            <a:r>
              <a:rPr lang="en-US" dirty="0" smtClean="0">
                <a:solidFill>
                  <a:schemeClr val="bg1"/>
                </a:solidFill>
              </a:rPr>
              <a:t>The Philadelphia Orchestra at SPAC</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bg1"/>
                </a:solidFill>
              </a:rPr>
              <a:t>And the music can get pretty complicated.</a:t>
            </a:r>
            <a:endParaRPr lang="en-US" dirty="0">
              <a:solidFill>
                <a:schemeClr val="bg1"/>
              </a:solidFill>
            </a:endParaRPr>
          </a:p>
        </p:txBody>
      </p:sp>
      <p:pic>
        <p:nvPicPr>
          <p:cNvPr id="90114" name="Picture 2" descr="Image result for score for symphony"/>
          <p:cNvPicPr>
            <a:picLocks noChangeAspect="1" noChangeArrowheads="1"/>
          </p:cNvPicPr>
          <p:nvPr/>
        </p:nvPicPr>
        <p:blipFill>
          <a:blip r:embed="rId3"/>
          <a:srcRect/>
          <a:stretch>
            <a:fillRect/>
          </a:stretch>
        </p:blipFill>
        <p:spPr bwMode="auto">
          <a:xfrm>
            <a:off x="609600" y="990600"/>
            <a:ext cx="7924800" cy="553295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g1j1g1up91ni2kf7q4x2f132.wpengine.netdna-cdn.com/wp-content/uploads/2017/01/03METNOTEBOOK-master768-v2-460x307.jpg"/>
          <p:cNvPicPr>
            <a:picLocks noChangeAspect="1" noChangeArrowheads="1"/>
          </p:cNvPicPr>
          <p:nvPr/>
        </p:nvPicPr>
        <p:blipFill>
          <a:blip r:embed="rId3"/>
          <a:srcRect r="10526"/>
          <a:stretch>
            <a:fillRect/>
          </a:stretch>
        </p:blipFill>
        <p:spPr bwMode="auto">
          <a:xfrm>
            <a:off x="0" y="0"/>
            <a:ext cx="9194162" cy="6858000"/>
          </a:xfrm>
          <a:prstGeom prst="rect">
            <a:avLst/>
          </a:prstGeom>
          <a:noFill/>
        </p:spPr>
      </p:pic>
      <p:sp>
        <p:nvSpPr>
          <p:cNvPr id="2" name="Title 1"/>
          <p:cNvSpPr>
            <a:spLocks noGrp="1"/>
          </p:cNvSpPr>
          <p:nvPr>
            <p:ph type="title"/>
          </p:nvPr>
        </p:nvSpPr>
        <p:spPr>
          <a:xfrm>
            <a:off x="6096000" y="304800"/>
            <a:ext cx="2743200" cy="1782762"/>
          </a:xfrm>
        </p:spPr>
        <p:txBody>
          <a:bodyPr>
            <a:normAutofit/>
          </a:bodyPr>
          <a:lstStyle/>
          <a:p>
            <a:r>
              <a:rPr lang="en-US" dirty="0" smtClean="0">
                <a:solidFill>
                  <a:schemeClr val="bg1"/>
                </a:solidFill>
              </a:rPr>
              <a:t>The Conductor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4983162"/>
          </a:xfrm>
        </p:spPr>
        <p:txBody>
          <a:bodyPr>
            <a:normAutofit/>
          </a:bodyPr>
          <a:lstStyle/>
          <a:p>
            <a:r>
              <a:rPr lang="en-US" dirty="0" smtClean="0">
                <a:solidFill>
                  <a:schemeClr val="bg1"/>
                </a:solidFill>
              </a:rPr>
              <a:t>Listening and also following a conductor.</a:t>
            </a:r>
            <a:endParaRPr lang="en-US" dirty="0">
              <a:solidFill>
                <a:schemeClr val="bg1"/>
              </a:solidFill>
            </a:endParaRPr>
          </a:p>
        </p:txBody>
      </p:sp>
      <p:pic>
        <p:nvPicPr>
          <p:cNvPr id="14338" name="Picture 2"/>
          <p:cNvPicPr>
            <a:picLocks noChangeAspect="1" noChangeArrowheads="1"/>
          </p:cNvPicPr>
          <p:nvPr/>
        </p:nvPicPr>
        <p:blipFill>
          <a:blip r:embed="rId3"/>
          <a:srcRect/>
          <a:stretch>
            <a:fillRect/>
          </a:stretch>
        </p:blipFill>
        <p:spPr bwMode="auto">
          <a:xfrm>
            <a:off x="3962400" y="123634"/>
            <a:ext cx="5029200" cy="6551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dirty="0" smtClean="0">
                <a:solidFill>
                  <a:schemeClr val="bg1"/>
                </a:solidFill>
              </a:rPr>
              <a:t>Music tells a story. </a:t>
            </a:r>
            <a:br>
              <a:rPr lang="en-US" dirty="0" smtClean="0">
                <a:solidFill>
                  <a:schemeClr val="bg1"/>
                </a:solidFill>
              </a:rPr>
            </a:br>
            <a:r>
              <a:rPr lang="en-US" dirty="0" smtClean="0">
                <a:solidFill>
                  <a:schemeClr val="bg1"/>
                </a:solidFill>
              </a:rPr>
              <a:t>It can take us on a journey.</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It can spark memories from the past and imagination of worlds to discover.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dirty="0" smtClean="0">
                <a:solidFill>
                  <a:schemeClr val="bg1"/>
                </a:solidFill>
              </a:rPr>
              <a:t>Do these tunes spark any memories?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https://debwhitlatch.files.wordpress.com/2011/01/yabbadabbadoo1281111794.gif"/>
          <p:cNvPicPr>
            <a:picLocks noChangeAspect="1" noChangeArrowheads="1" noCrop="1"/>
          </p:cNvPicPr>
          <p:nvPr/>
        </p:nvPicPr>
        <p:blipFill>
          <a:blip r:embed="rId3"/>
          <a:srcRect/>
          <a:stretch>
            <a:fillRect/>
          </a:stretch>
        </p:blipFill>
        <p:spPr bwMode="auto">
          <a:xfrm>
            <a:off x="5429250" y="1524000"/>
            <a:ext cx="3714750" cy="2981326"/>
          </a:xfrm>
          <a:prstGeom prst="rect">
            <a:avLst/>
          </a:prstGeom>
          <a:noFill/>
        </p:spPr>
      </p:pic>
      <p:pic>
        <p:nvPicPr>
          <p:cNvPr id="16386" name="Picture 2" descr="https://vignette4.wikia.nocookie.net/nickelodeon/images/4/47/Spongebob.png/revision/latest?cb=20170402020121"/>
          <p:cNvPicPr>
            <a:picLocks noChangeAspect="1" noChangeArrowheads="1"/>
          </p:cNvPicPr>
          <p:nvPr/>
        </p:nvPicPr>
        <p:blipFill>
          <a:blip r:embed="rId4"/>
          <a:srcRect/>
          <a:stretch>
            <a:fillRect/>
          </a:stretch>
        </p:blipFill>
        <p:spPr bwMode="auto">
          <a:xfrm flipH="1">
            <a:off x="457200" y="3124200"/>
            <a:ext cx="2971800" cy="3005667"/>
          </a:xfrm>
          <a:prstGeom prst="rect">
            <a:avLst/>
          </a:prstGeom>
          <a:noFill/>
        </p:spPr>
      </p:pic>
      <p:pic>
        <p:nvPicPr>
          <p:cNvPr id="16388" name="Picture 4" descr="http://www.pngmart.com/files/3/Family-Guy-PNG-Pic.png"/>
          <p:cNvPicPr>
            <a:picLocks noChangeAspect="1" noChangeArrowheads="1"/>
          </p:cNvPicPr>
          <p:nvPr/>
        </p:nvPicPr>
        <p:blipFill>
          <a:blip r:embed="rId5"/>
          <a:srcRect/>
          <a:stretch>
            <a:fillRect/>
          </a:stretch>
        </p:blipFill>
        <p:spPr bwMode="auto">
          <a:xfrm>
            <a:off x="304800" y="381000"/>
            <a:ext cx="4338788" cy="2438400"/>
          </a:xfrm>
          <a:prstGeom prst="rect">
            <a:avLst/>
          </a:prstGeom>
          <a:noFill/>
        </p:spPr>
      </p:pic>
      <p:pic>
        <p:nvPicPr>
          <p:cNvPr id="16390" name="Picture 6" descr="http://www.disneyandcartoons.com/_/rsrc/1472847997891/Flintstones-Characters/Flintstones_Family_Image-5.png?height=266&amp;width=400"/>
          <p:cNvPicPr>
            <a:picLocks noChangeAspect="1" noChangeArrowheads="1"/>
          </p:cNvPicPr>
          <p:nvPr/>
        </p:nvPicPr>
        <p:blipFill>
          <a:blip r:embed="rId6"/>
          <a:srcRect/>
          <a:stretch>
            <a:fillRect/>
          </a:stretch>
        </p:blipFill>
        <p:spPr bwMode="auto">
          <a:xfrm>
            <a:off x="4267200" y="3657600"/>
            <a:ext cx="3800475" cy="25336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s-media-cache-ak0.pinimg.com/564x/8a/25/9d/8a259d37087b0a9236953f9e339dae89.jpg"/>
          <p:cNvPicPr>
            <a:picLocks noChangeAspect="1" noChangeArrowheads="1"/>
          </p:cNvPicPr>
          <p:nvPr/>
        </p:nvPicPr>
        <p:blipFill>
          <a:blip r:embed="rId3"/>
          <a:srcRect/>
          <a:stretch>
            <a:fillRect/>
          </a:stretch>
        </p:blipFill>
        <p:spPr bwMode="auto">
          <a:xfrm>
            <a:off x="2514600" y="1"/>
            <a:ext cx="44958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Hans Zimmer</a:t>
            </a:r>
            <a:endParaRPr lang="en-US" dirty="0">
              <a:solidFill>
                <a:schemeClr val="bg1"/>
              </a:solidFill>
            </a:endParaRPr>
          </a:p>
        </p:txBody>
      </p:sp>
      <p:sp>
        <p:nvSpPr>
          <p:cNvPr id="4" name="Title 1"/>
          <p:cNvSpPr txBox="1">
            <a:spLocks/>
          </p:cNvSpPr>
          <p:nvPr/>
        </p:nvSpPr>
        <p:spPr>
          <a:xfrm>
            <a:off x="381000" y="1524000"/>
            <a:ext cx="8229600" cy="502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The Boss Baby</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n-US" sz="4400" dirty="0" smtClean="0">
                <a:solidFill>
                  <a:schemeClr val="bg1"/>
                </a:solidFill>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Kung Fu Panda Movies</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n-US" sz="4400" dirty="0" smtClean="0">
                <a:solidFill>
                  <a:schemeClr val="bg1"/>
                </a:solidFill>
                <a:latin typeface="+mj-lt"/>
                <a:ea typeface="+mj-ea"/>
                <a:cs typeface="+mj-cs"/>
              </a:rPr>
              <a:t> The Lion King</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Madagascar Movies</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4400" b="0" i="0" u="none" strike="noStrike" kern="1200" cap="none" spc="0" normalizeH="0" noProof="0" dirty="0" smtClean="0">
                <a:ln>
                  <a:noFill/>
                </a:ln>
                <a:solidFill>
                  <a:schemeClr val="bg1"/>
                </a:solidFill>
                <a:effectLst/>
                <a:uLnTx/>
                <a:uFillTx/>
                <a:latin typeface="+mj-lt"/>
                <a:ea typeface="+mj-ea"/>
                <a:cs typeface="+mj-cs"/>
              </a:rPr>
              <a:t> Pirates of the Caribbean Movies</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ans Zimmer Teaches Film Scoring - Official Trailer2 36s.wmv">
            <a:hlinkClick r:id="" action="ppaction://media"/>
          </p:cNvPr>
          <p:cNvPicPr>
            <a:picLocks noRot="1" noChangeAspect="1"/>
          </p:cNvPicPr>
          <p:nvPr>
            <a:videoFile r:link="rId1"/>
          </p:nvPr>
        </p:nvPicPr>
        <p:blipFill>
          <a:blip r:embed="rId4"/>
          <a:stretch>
            <a:fillRect/>
          </a:stretch>
        </p:blipFill>
        <p:spPr>
          <a:xfrm>
            <a:off x="-152400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en/9/96/Jurassic_Park_logo.jpg"/>
          <p:cNvPicPr>
            <a:picLocks noChangeAspect="1" noChangeArrowheads="1"/>
          </p:cNvPicPr>
          <p:nvPr/>
        </p:nvPicPr>
        <p:blipFill>
          <a:blip r:embed="rId3"/>
          <a:srcRect/>
          <a:stretch>
            <a:fillRect/>
          </a:stretch>
        </p:blipFill>
        <p:spPr bwMode="auto">
          <a:xfrm>
            <a:off x="381000" y="380999"/>
            <a:ext cx="8229600" cy="617823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EDUCATION – TRAINING -- PRACTICE</a:t>
            </a:r>
            <a:br>
              <a:rPr lang="en-US" dirty="0" smtClean="0">
                <a:solidFill>
                  <a:schemeClr val="bg1"/>
                </a:solidFill>
              </a:rPr>
            </a:br>
            <a:endParaRPr lang="en-US" dirty="0">
              <a:solidFill>
                <a:schemeClr val="bg1"/>
              </a:solidFill>
            </a:endParaRPr>
          </a:p>
        </p:txBody>
      </p:sp>
      <p:pic>
        <p:nvPicPr>
          <p:cNvPr id="6146" name="Picture 2" descr="https://upload.wikimedia.org/wikipedia/commons/thumb/6/6c/Star_Wars_Logo.svg/1200px-Star_Wars_Logo.svg.png"/>
          <p:cNvPicPr>
            <a:picLocks noChangeAspect="1" noChangeArrowheads="1"/>
          </p:cNvPicPr>
          <p:nvPr/>
        </p:nvPicPr>
        <p:blipFill>
          <a:blip r:embed="rId3"/>
          <a:srcRect/>
          <a:stretch>
            <a:fillRect/>
          </a:stretch>
        </p:blipFill>
        <p:spPr bwMode="auto">
          <a:xfrm>
            <a:off x="0" y="0"/>
            <a:ext cx="9144000" cy="551688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cdn.playbuzz.com/cdn/8bc2d411-5739-4de5-98a8-f440c140615f/299ecf4f-25ab-4c5f-821e-f90c435ab2d1.jpg"/>
          <p:cNvPicPr>
            <a:picLocks noChangeAspect="1" noChangeArrowheads="1"/>
          </p:cNvPicPr>
          <p:nvPr/>
        </p:nvPicPr>
        <p:blipFill>
          <a:blip r:embed="rId3"/>
          <a:srcRect/>
          <a:stretch>
            <a:fillRect/>
          </a:stretch>
        </p:blipFill>
        <p:spPr bwMode="auto">
          <a:xfrm>
            <a:off x="2278178" y="157025"/>
            <a:ext cx="4351222" cy="657034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en/9/96/Jurassic_Park_logo.jpg"/>
          <p:cNvPicPr>
            <a:picLocks noChangeAspect="1" noChangeArrowheads="1"/>
          </p:cNvPicPr>
          <p:nvPr/>
        </p:nvPicPr>
        <p:blipFill>
          <a:blip r:embed="rId3"/>
          <a:srcRect/>
          <a:stretch>
            <a:fillRect/>
          </a:stretch>
        </p:blipFill>
        <p:spPr bwMode="auto">
          <a:xfrm>
            <a:off x="5867400" y="1752600"/>
            <a:ext cx="2971800" cy="2231028"/>
          </a:xfrm>
          <a:prstGeom prst="rect">
            <a:avLst/>
          </a:prstGeom>
          <a:noFill/>
        </p:spPr>
      </p:pic>
      <p:pic>
        <p:nvPicPr>
          <p:cNvPr id="5" name="Picture 2" descr="https://upload.wikimedia.org/wikipedia/commons/thumb/6/6c/Star_Wars_Logo.svg/1200px-Star_Wars_Logo.svg.png"/>
          <p:cNvPicPr>
            <a:picLocks noChangeAspect="1" noChangeArrowheads="1"/>
          </p:cNvPicPr>
          <p:nvPr/>
        </p:nvPicPr>
        <p:blipFill>
          <a:blip r:embed="rId4"/>
          <a:srcRect/>
          <a:stretch>
            <a:fillRect/>
          </a:stretch>
        </p:blipFill>
        <p:spPr bwMode="auto">
          <a:xfrm>
            <a:off x="4114800" y="4191000"/>
            <a:ext cx="3834838" cy="2313686"/>
          </a:xfrm>
          <a:prstGeom prst="rect">
            <a:avLst/>
          </a:prstGeom>
          <a:noFill/>
        </p:spPr>
      </p:pic>
      <p:pic>
        <p:nvPicPr>
          <p:cNvPr id="6" name="Picture 4" descr="http://cdn.playbuzz.com/cdn/8bc2d411-5739-4de5-98a8-f440c140615f/299ecf4f-25ab-4c5f-821e-f90c435ab2d1.jpg"/>
          <p:cNvPicPr>
            <a:picLocks noChangeAspect="1" noChangeArrowheads="1"/>
          </p:cNvPicPr>
          <p:nvPr/>
        </p:nvPicPr>
        <p:blipFill>
          <a:blip r:embed="rId5"/>
          <a:srcRect/>
          <a:stretch>
            <a:fillRect/>
          </a:stretch>
        </p:blipFill>
        <p:spPr bwMode="auto">
          <a:xfrm>
            <a:off x="304800" y="1600200"/>
            <a:ext cx="3284422" cy="4959477"/>
          </a:xfrm>
          <a:prstGeom prst="rect">
            <a:avLst/>
          </a:prstGeom>
          <a:noFill/>
        </p:spPr>
      </p:pic>
      <p:sp>
        <p:nvSpPr>
          <p:cNvPr id="7" name="Title 1"/>
          <p:cNvSpPr>
            <a:spLocks noGrp="1"/>
          </p:cNvSpPr>
          <p:nvPr>
            <p:ph type="title"/>
          </p:nvPr>
        </p:nvSpPr>
        <p:spPr>
          <a:xfrm>
            <a:off x="457200" y="0"/>
            <a:ext cx="8229600" cy="1447800"/>
          </a:xfrm>
        </p:spPr>
        <p:txBody>
          <a:bodyPr>
            <a:normAutofit/>
          </a:bodyPr>
          <a:lstStyle/>
          <a:p>
            <a:r>
              <a:rPr lang="en-US" dirty="0" smtClean="0">
                <a:solidFill>
                  <a:schemeClr val="bg1"/>
                </a:solidFill>
              </a:rPr>
              <a:t>Music is a language.</a:t>
            </a:r>
            <a:br>
              <a:rPr lang="en-US" dirty="0" smtClean="0">
                <a:solidFill>
                  <a:schemeClr val="bg1"/>
                </a:solidFill>
              </a:rPr>
            </a:br>
            <a:r>
              <a:rPr lang="en-US" dirty="0" smtClean="0">
                <a:solidFill>
                  <a:schemeClr val="bg1"/>
                </a:solidFill>
              </a:rPr>
              <a:t>Music tells a story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429000" cy="6400800"/>
          </a:xfrm>
          <a:solidFill>
            <a:schemeClr val="bg1"/>
          </a:solidFill>
        </p:spPr>
        <p:txBody>
          <a:bodyPr>
            <a:normAutofit fontScale="90000"/>
          </a:bodyPr>
          <a:lstStyle/>
          <a:p>
            <a:r>
              <a:rPr lang="en-US" sz="4000" dirty="0" smtClean="0"/>
              <a:t/>
            </a:r>
            <a:br>
              <a:rPr lang="en-US" sz="4000" dirty="0" smtClean="0"/>
            </a:br>
            <a:r>
              <a:rPr lang="en-US" sz="4000" dirty="0" smtClean="0"/>
              <a:t>Though it may be called many things, </a:t>
            </a:r>
            <a:br>
              <a:rPr lang="en-US" sz="4000" dirty="0" smtClean="0"/>
            </a:br>
            <a:r>
              <a:rPr lang="en-US" sz="1300" dirty="0" smtClean="0"/>
              <a:t/>
            </a:r>
            <a:br>
              <a:rPr lang="en-US" sz="1300" dirty="0" smtClean="0"/>
            </a:br>
            <a:r>
              <a:rPr lang="en-US" sz="4000" dirty="0" smtClean="0"/>
              <a:t>we usually call this a </a:t>
            </a:r>
            <a:br>
              <a:rPr lang="en-US" sz="4000" dirty="0" smtClean="0"/>
            </a:br>
            <a:r>
              <a:rPr lang="en-US" sz="4000" i="1" dirty="0" smtClean="0"/>
              <a:t>lead sheet</a:t>
            </a:r>
            <a:r>
              <a:rPr lang="en-US" sz="4000" dirty="0" smtClean="0"/>
              <a:t>.</a:t>
            </a:r>
            <a:br>
              <a:rPr lang="en-US" sz="4000" dirty="0" smtClean="0"/>
            </a:br>
            <a:r>
              <a:rPr lang="en-US" sz="4000" dirty="0" smtClean="0"/>
              <a:t/>
            </a:r>
            <a:br>
              <a:rPr lang="en-US" sz="4000" dirty="0" smtClean="0"/>
            </a:br>
            <a:r>
              <a:rPr lang="en-US" sz="2700" i="1" dirty="0" smtClean="0"/>
              <a:t>It Don’t Mean A Thing</a:t>
            </a:r>
            <a:br>
              <a:rPr lang="en-US" sz="2700" i="1" dirty="0" smtClean="0"/>
            </a:br>
            <a:r>
              <a:rPr lang="en-US" sz="1800" dirty="0" smtClean="0"/>
              <a:t/>
            </a:r>
            <a:br>
              <a:rPr lang="en-US" sz="1800" dirty="0" smtClean="0"/>
            </a:br>
            <a:r>
              <a:rPr lang="en-US" sz="2700" dirty="0" smtClean="0"/>
              <a:t>…depending on</a:t>
            </a:r>
            <a:br>
              <a:rPr lang="en-US" sz="2700" dirty="0" smtClean="0"/>
            </a:br>
            <a:r>
              <a:rPr lang="en-US" sz="2700" dirty="0" smtClean="0"/>
              <a:t>what language</a:t>
            </a:r>
            <a:br>
              <a:rPr lang="en-US" sz="2700" dirty="0" smtClean="0"/>
            </a:br>
            <a:r>
              <a:rPr lang="en-US" sz="2700" dirty="0" smtClean="0"/>
              <a:t>you </a:t>
            </a:r>
            <a:br>
              <a:rPr lang="en-US" sz="2700" dirty="0" smtClean="0"/>
            </a:br>
            <a:r>
              <a:rPr lang="en-US" sz="2700" dirty="0" smtClean="0"/>
              <a:t>understand.</a:t>
            </a:r>
            <a:r>
              <a:rPr lang="en-US" sz="4000" dirty="0"/>
              <a:t/>
            </a:r>
            <a:br>
              <a:rPr lang="en-US" sz="4000" dirty="0"/>
            </a:br>
            <a:endParaRPr lang="en-US" sz="4000" dirty="0"/>
          </a:p>
        </p:txBody>
      </p:sp>
      <p:pic>
        <p:nvPicPr>
          <p:cNvPr id="15364" name="Picture 4"/>
          <p:cNvPicPr>
            <a:picLocks noChangeAspect="1" noChangeArrowheads="1"/>
          </p:cNvPicPr>
          <p:nvPr/>
        </p:nvPicPr>
        <p:blipFill>
          <a:blip r:embed="rId3" cstate="print"/>
          <a:srcRect/>
          <a:stretch>
            <a:fillRect/>
          </a:stretch>
        </p:blipFill>
        <p:spPr bwMode="auto">
          <a:xfrm>
            <a:off x="3733800" y="33337"/>
            <a:ext cx="5239744" cy="68246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Music Communicates Emotion</a:t>
            </a:r>
            <a:endParaRPr lang="en-US" b="1" dirty="0">
              <a:solidFill>
                <a:srgbClr val="FF0000"/>
              </a:solidFill>
            </a:endParaRPr>
          </a:p>
        </p:txBody>
      </p:sp>
      <p:pic>
        <p:nvPicPr>
          <p:cNvPr id="16386" name="Picture 2" descr="http://www.geekpause.com/upload/2015/07/contagious-emotions.png"/>
          <p:cNvPicPr>
            <a:picLocks noChangeAspect="1" noChangeArrowheads="1"/>
          </p:cNvPicPr>
          <p:nvPr/>
        </p:nvPicPr>
        <p:blipFill>
          <a:blip r:embed="rId3"/>
          <a:srcRect/>
          <a:stretch>
            <a:fillRect/>
          </a:stretch>
        </p:blipFill>
        <p:spPr bwMode="auto">
          <a:xfrm>
            <a:off x="0" y="1828800"/>
            <a:ext cx="9142931" cy="39924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fontScale="90000"/>
          </a:bodyPr>
          <a:lstStyle/>
          <a:p>
            <a:r>
              <a:rPr lang="en-US" dirty="0" smtClean="0">
                <a:solidFill>
                  <a:schemeClr val="bg1"/>
                </a:solidFill>
              </a:rPr>
              <a:t>Musical genres/styles are like </a:t>
            </a:r>
            <a:br>
              <a:rPr lang="en-US" dirty="0" smtClean="0">
                <a:solidFill>
                  <a:schemeClr val="bg1"/>
                </a:solidFill>
              </a:rPr>
            </a:br>
            <a:r>
              <a:rPr lang="en-US" dirty="0" smtClean="0">
                <a:solidFill>
                  <a:schemeClr val="bg1"/>
                </a:solidFill>
              </a:rPr>
              <a:t>different dialects or accents …like different shades of the same color.</a:t>
            </a:r>
            <a:endParaRPr lang="en-US" dirty="0">
              <a:solidFill>
                <a:schemeClr val="bg1"/>
              </a:solidFill>
            </a:endParaRPr>
          </a:p>
        </p:txBody>
      </p:sp>
      <p:sp>
        <p:nvSpPr>
          <p:cNvPr id="17412" name="AutoShape 4" descr="Image result for music gen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6" name="Picture 8" descr="https://djkanji.com/wp-content/uploads/2017/03/2067033_orig.png"/>
          <p:cNvPicPr>
            <a:picLocks noChangeAspect="1" noChangeArrowheads="1"/>
          </p:cNvPicPr>
          <p:nvPr/>
        </p:nvPicPr>
        <p:blipFill>
          <a:blip r:embed="rId3"/>
          <a:srcRect/>
          <a:stretch>
            <a:fillRect/>
          </a:stretch>
        </p:blipFill>
        <p:spPr bwMode="auto">
          <a:xfrm>
            <a:off x="304800" y="2057400"/>
            <a:ext cx="8571345" cy="4419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lated image"/>
          <p:cNvPicPr>
            <a:picLocks noChangeAspect="1" noChangeArrowheads="1"/>
          </p:cNvPicPr>
          <p:nvPr/>
        </p:nvPicPr>
        <p:blipFill>
          <a:blip r:embed="rId3"/>
          <a:srcRect/>
          <a:stretch>
            <a:fillRect/>
          </a:stretch>
        </p:blipFill>
        <p:spPr bwMode="auto">
          <a:xfrm>
            <a:off x="762000" y="0"/>
            <a:ext cx="7239000" cy="69048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o is speed limit.jpg"/>
          <p:cNvPicPr>
            <a:picLocks noChangeAspect="1"/>
          </p:cNvPicPr>
          <p:nvPr/>
        </p:nvPicPr>
        <p:blipFill>
          <a:blip r:embed="rId3"/>
          <a:stretch>
            <a:fillRect/>
          </a:stretch>
        </p:blipFill>
        <p:spPr>
          <a:xfrm>
            <a:off x="6010275" y="2133600"/>
            <a:ext cx="3133725" cy="3200400"/>
          </a:xfrm>
          <a:prstGeom prst="rect">
            <a:avLst/>
          </a:prstGeom>
        </p:spPr>
      </p:pic>
      <p:pic>
        <p:nvPicPr>
          <p:cNvPr id="8" name="Picture 7" descr="time sig.jpg"/>
          <p:cNvPicPr>
            <a:picLocks noChangeAspect="1"/>
          </p:cNvPicPr>
          <p:nvPr/>
        </p:nvPicPr>
        <p:blipFill>
          <a:blip r:embed="rId4"/>
          <a:stretch>
            <a:fillRect/>
          </a:stretch>
        </p:blipFill>
        <p:spPr>
          <a:xfrm>
            <a:off x="228600" y="2743200"/>
            <a:ext cx="2471647" cy="2895600"/>
          </a:xfrm>
          <a:prstGeom prst="rect">
            <a:avLst/>
          </a:prstGeom>
        </p:spPr>
      </p:pic>
      <p:sp>
        <p:nvSpPr>
          <p:cNvPr id="9" name="Title 1"/>
          <p:cNvSpPr txBox="1">
            <a:spLocks/>
          </p:cNvSpPr>
          <p:nvPr/>
        </p:nvSpPr>
        <p:spPr>
          <a:xfrm>
            <a:off x="457200" y="99060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itle 1"/>
          <p:cNvSpPr txBox="1">
            <a:spLocks/>
          </p:cNvSpPr>
          <p:nvPr/>
        </p:nvSpPr>
        <p:spPr>
          <a:xfrm>
            <a:off x="533400" y="838200"/>
            <a:ext cx="1676400" cy="12954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j-lt"/>
                <a:ea typeface="+mj-ea"/>
                <a:cs typeface="+mj-cs"/>
              </a:rPr>
              <a:t>Overall Pattern </a:t>
            </a:r>
            <a:br>
              <a:rPr kumimoji="0" lang="en-US" sz="2400" b="0" i="0" u="none" strike="noStrike" kern="1200" cap="none" spc="0" normalizeH="0" baseline="0" noProof="0" dirty="0" smtClean="0">
                <a:ln>
                  <a:noFill/>
                </a:ln>
                <a:solidFill>
                  <a:schemeClr val="bg1"/>
                </a:solidFill>
                <a:effectLst/>
                <a:uLnTx/>
                <a:uFillTx/>
                <a:latin typeface="+mj-lt"/>
                <a:ea typeface="+mj-ea"/>
                <a:cs typeface="+mj-cs"/>
              </a:rPr>
            </a:br>
            <a:r>
              <a:rPr kumimoji="0" lang="en-US" sz="2400" b="0" i="0" u="none" strike="noStrike" kern="1200" cap="none" spc="0" normalizeH="0" baseline="0" noProof="0" dirty="0" smtClean="0">
                <a:ln>
                  <a:noFill/>
                </a:ln>
                <a:solidFill>
                  <a:schemeClr val="bg1"/>
                </a:solidFill>
                <a:effectLst/>
                <a:uLnTx/>
                <a:uFillTx/>
                <a:latin typeface="+mj-lt"/>
                <a:ea typeface="+mj-ea"/>
                <a:cs typeface="+mj-cs"/>
              </a:rPr>
              <a:t>of</a:t>
            </a:r>
            <a:r>
              <a:rPr kumimoji="0" lang="en-US" sz="2400" b="0" i="0" u="none" strike="noStrike" kern="1200" cap="none" spc="0" normalizeH="0" noProof="0" dirty="0" smtClean="0">
                <a:ln>
                  <a:noFill/>
                </a:ln>
                <a:solidFill>
                  <a:schemeClr val="bg1"/>
                </a:solidFill>
                <a:effectLst/>
                <a:uLnTx/>
                <a:uFillTx/>
                <a:latin typeface="+mj-lt"/>
                <a:ea typeface="+mj-ea"/>
                <a:cs typeface="+mj-cs"/>
              </a:rPr>
              <a:t> Movement</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itle 1"/>
          <p:cNvSpPr txBox="1">
            <a:spLocks/>
          </p:cNvSpPr>
          <p:nvPr/>
        </p:nvSpPr>
        <p:spPr>
          <a:xfrm>
            <a:off x="3581400" y="1676400"/>
            <a:ext cx="1676400" cy="762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j-lt"/>
                <a:ea typeface="+mj-ea"/>
                <a:cs typeface="+mj-cs"/>
              </a:rPr>
              <a:t> &gt; Swing &lt;</a:t>
            </a:r>
          </a:p>
          <a:p>
            <a:pPr marL="0" marR="0" lvl="0" indent="0" algn="ctr" defTabSz="914400" rtl="0" eaLnBrk="1" fontAlgn="auto" latinLnBrk="0" hangingPunct="1">
              <a:lnSpc>
                <a:spcPct val="100000"/>
              </a:lnSpc>
              <a:spcBef>
                <a:spcPct val="0"/>
              </a:spcBef>
              <a:spcAft>
                <a:spcPts val="0"/>
              </a:spcAft>
              <a:buClrTx/>
              <a:buSzTx/>
              <a:tabLst/>
              <a:defRPr/>
            </a:pPr>
            <a:r>
              <a:rPr lang="en-US" sz="2400" dirty="0" smtClean="0">
                <a:solidFill>
                  <a:schemeClr val="bg1"/>
                </a:solidFill>
                <a:latin typeface="+mj-lt"/>
                <a:ea typeface="+mj-ea"/>
                <a:cs typeface="+mj-cs"/>
              </a:rPr>
              <a:t> &gt; </a:t>
            </a:r>
            <a:r>
              <a:rPr kumimoji="0" lang="en-US" sz="2400" b="0" i="0" u="none" strike="noStrike" kern="1200" cap="none" spc="0" normalizeH="0" baseline="0" noProof="0" dirty="0" smtClean="0">
                <a:ln>
                  <a:noFill/>
                </a:ln>
                <a:solidFill>
                  <a:schemeClr val="bg1"/>
                </a:solidFill>
                <a:effectLst/>
                <a:uLnTx/>
                <a:uFillTx/>
                <a:latin typeface="+mj-lt"/>
                <a:ea typeface="+mj-ea"/>
                <a:cs typeface="+mj-cs"/>
              </a:rPr>
              <a:t>Bossa &lt;</a:t>
            </a:r>
          </a:p>
        </p:txBody>
      </p:sp>
      <p:sp>
        <p:nvSpPr>
          <p:cNvPr id="12" name="Title 1"/>
          <p:cNvSpPr txBox="1">
            <a:spLocks/>
          </p:cNvSpPr>
          <p:nvPr/>
        </p:nvSpPr>
        <p:spPr>
          <a:xfrm>
            <a:off x="6705600" y="685800"/>
            <a:ext cx="16764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j-lt"/>
                <a:ea typeface="+mj-ea"/>
                <a:cs typeface="+mj-cs"/>
              </a:rPr>
              <a:t>Speed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mj-lt"/>
                <a:ea typeface="+mj-ea"/>
                <a:cs typeface="+mj-cs"/>
              </a:rPr>
              <a:t>Limit</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13" name="Title 1"/>
          <p:cNvSpPr txBox="1">
            <a:spLocks/>
          </p:cNvSpPr>
          <p:nvPr/>
        </p:nvSpPr>
        <p:spPr>
          <a:xfrm>
            <a:off x="381000" y="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smtClean="0">
                <a:ln>
                  <a:noFill/>
                </a:ln>
                <a:solidFill>
                  <a:schemeClr val="bg1"/>
                </a:solidFill>
                <a:effectLst/>
                <a:uLnTx/>
                <a:uFillTx/>
                <a:latin typeface="+mj-lt"/>
                <a:ea typeface="+mj-ea"/>
                <a:cs typeface="+mj-cs"/>
              </a:rPr>
              <a:t>Rhythm</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 </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a:xfrm>
            <a:off x="381000" y="7620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16" name="Title 1"/>
          <p:cNvSpPr txBox="1">
            <a:spLocks/>
          </p:cNvSpPr>
          <p:nvPr/>
        </p:nvSpPr>
        <p:spPr>
          <a:xfrm>
            <a:off x="3581400" y="838200"/>
            <a:ext cx="1676400" cy="762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j-lt"/>
                <a:ea typeface="+mj-ea"/>
                <a:cs typeface="+mj-cs"/>
              </a:rPr>
              <a:t>Flow Within the Piece</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pic>
        <p:nvPicPr>
          <p:cNvPr id="18" name="Picture 17" descr="duration2.jpg"/>
          <p:cNvPicPr>
            <a:picLocks noChangeAspect="1"/>
          </p:cNvPicPr>
          <p:nvPr/>
        </p:nvPicPr>
        <p:blipFill>
          <a:blip r:embed="rId5"/>
          <a:stretch>
            <a:fillRect/>
          </a:stretch>
        </p:blipFill>
        <p:spPr>
          <a:xfrm>
            <a:off x="3429000" y="3733800"/>
            <a:ext cx="2038773" cy="2133600"/>
          </a:xfrm>
          <a:prstGeom prst="rect">
            <a:avLst/>
          </a:prstGeom>
        </p:spPr>
      </p:pic>
      <p:sp>
        <p:nvSpPr>
          <p:cNvPr id="19" name="Title 1"/>
          <p:cNvSpPr txBox="1">
            <a:spLocks/>
          </p:cNvSpPr>
          <p:nvPr/>
        </p:nvSpPr>
        <p:spPr>
          <a:xfrm>
            <a:off x="3429000" y="2590800"/>
            <a:ext cx="2057400" cy="990600"/>
          </a:xfrm>
          <a:prstGeom prst="rect">
            <a:avLst/>
          </a:prstGeom>
          <a:ln>
            <a:solidFill>
              <a:schemeClr val="bg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smtClean="0">
                <a:solidFill>
                  <a:schemeClr val="bg1"/>
                </a:solidFill>
                <a:latin typeface="+mj-lt"/>
                <a:ea typeface="+mj-ea"/>
                <a:cs typeface="+mj-cs"/>
              </a:rPr>
              <a:t>Arrangement of Notes and Spaces</a:t>
            </a:r>
            <a:endParaRPr kumimoji="0" lang="en-US" sz="2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rmAutofit/>
          </a:bodyPr>
          <a:lstStyle/>
          <a:p>
            <a:r>
              <a:rPr lang="en-US" sz="3600" dirty="0" smtClean="0">
                <a:solidFill>
                  <a:schemeClr val="bg1"/>
                </a:solidFill>
              </a:rPr>
              <a:t>Dynamics &amp; Articulation</a:t>
            </a:r>
            <a:endParaRPr lang="en-US" sz="3600" dirty="0">
              <a:solidFill>
                <a:schemeClr val="bg1"/>
              </a:solidFill>
            </a:endParaRPr>
          </a:p>
        </p:txBody>
      </p:sp>
      <p:pic>
        <p:nvPicPr>
          <p:cNvPr id="28676" name="Picture 4" descr="https://sites.google.com/a/pleasantonusd.net/elementary-music-with-mrs-lawrence/_/rsrc/1468911636857/music-theory/dynamics/Screen%20Shot%202014-08-03%20at%209.43.40%20PM.png"/>
          <p:cNvPicPr>
            <a:picLocks noChangeAspect="1" noChangeArrowheads="1"/>
          </p:cNvPicPr>
          <p:nvPr/>
        </p:nvPicPr>
        <p:blipFill>
          <a:blip r:embed="rId3"/>
          <a:srcRect/>
          <a:stretch>
            <a:fillRect/>
          </a:stretch>
        </p:blipFill>
        <p:spPr bwMode="auto">
          <a:xfrm>
            <a:off x="381000" y="838200"/>
            <a:ext cx="3733800" cy="5828371"/>
          </a:xfrm>
          <a:prstGeom prst="rect">
            <a:avLst/>
          </a:prstGeom>
          <a:noFill/>
        </p:spPr>
      </p:pic>
      <p:pic>
        <p:nvPicPr>
          <p:cNvPr id="28678" name="Picture 6" descr="https://s-media-cache-ak0.pinimg.com/736x/14/6b/56/146b56b4b8e54f98f4a65da806a403f7.jpg"/>
          <p:cNvPicPr>
            <a:picLocks noChangeAspect="1" noChangeArrowheads="1"/>
          </p:cNvPicPr>
          <p:nvPr/>
        </p:nvPicPr>
        <p:blipFill>
          <a:blip r:embed="rId4"/>
          <a:srcRect/>
          <a:stretch>
            <a:fillRect/>
          </a:stretch>
        </p:blipFill>
        <p:spPr bwMode="auto">
          <a:xfrm>
            <a:off x="4800600" y="838200"/>
            <a:ext cx="3810000" cy="585838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8276</TotalTime>
  <Words>2533</Words>
  <Application>Microsoft Office PowerPoint</Application>
  <PresentationFormat>On-screen Show (4:3)</PresentationFormat>
  <Paragraphs>412</Paragraphs>
  <Slides>36</Slides>
  <Notes>36</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Saratoga Performing Arts Center Classical Kids Program</vt:lpstr>
      <vt:lpstr>Slide 2</vt:lpstr>
      <vt:lpstr>Slide 3</vt:lpstr>
      <vt:lpstr> Though it may be called many things,   we usually call this a  lead sheet.  It Don’t Mean A Thing  …depending on what language you  understand. </vt:lpstr>
      <vt:lpstr>Music Communicates Emotion</vt:lpstr>
      <vt:lpstr>Musical genres/styles are like  different dialects or accents …like different shades of the same color.</vt:lpstr>
      <vt:lpstr>Slide 7</vt:lpstr>
      <vt:lpstr>Slide 8</vt:lpstr>
      <vt:lpstr>Dynamics &amp; Articulation</vt:lpstr>
      <vt:lpstr>Melody is like a path we follow…</vt:lpstr>
      <vt:lpstr>These things can have a great effect on the mood or feeling of  music.</vt:lpstr>
      <vt:lpstr>Do you  hear   the music  in your life?</vt:lpstr>
      <vt:lpstr>Being blind didn’t stop Stevie Wonder!</vt:lpstr>
      <vt:lpstr>Becoming deaf didn’t stop Beethoven from continuing to compose music.</vt:lpstr>
      <vt:lpstr>…and look at Django Reinhardt’s left hand.</vt:lpstr>
      <vt:lpstr>And started a whole new style of music called Gypsy Jazz of Gypsy Swing!</vt:lpstr>
      <vt:lpstr>You probably are already doing music!</vt:lpstr>
      <vt:lpstr>The Folk Process</vt:lpstr>
      <vt:lpstr>LISTEN</vt:lpstr>
      <vt:lpstr>EDUCATION – TRAINING -- PRACTICE </vt:lpstr>
      <vt:lpstr>PLAYING WITH OTHERS</vt:lpstr>
      <vt:lpstr>What about a full orchestra?</vt:lpstr>
      <vt:lpstr>The Philadelphia Orchestra at SPAC</vt:lpstr>
      <vt:lpstr>And the music can get pretty complicated.</vt:lpstr>
      <vt:lpstr>The Conductor</vt:lpstr>
      <vt:lpstr>Listening and also following a conductor.</vt:lpstr>
      <vt:lpstr>Music tells a story.  It can take us on a journey.   It can spark memories from the past and imagination of worlds to discover.</vt:lpstr>
      <vt:lpstr>Do these tunes spark any memories?</vt:lpstr>
      <vt:lpstr>Slide 29</vt:lpstr>
      <vt:lpstr>Hans Zimmer</vt:lpstr>
      <vt:lpstr>Slide 31</vt:lpstr>
      <vt:lpstr>Slide 32</vt:lpstr>
      <vt:lpstr>EDUCATION – TRAINING -- PRACTICE </vt:lpstr>
      <vt:lpstr>Slide 34</vt:lpstr>
      <vt:lpstr>Music is a language. Music tells a story</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Saratoga Performing Arts Center Classical Kids Program</dc:title>
  <dc:creator>Charles Kish</dc:creator>
  <cp:lastModifiedBy>Charles Kish</cp:lastModifiedBy>
  <cp:revision>175</cp:revision>
  <dcterms:created xsi:type="dcterms:W3CDTF">2017-04-13T19:37:18Z</dcterms:created>
  <dcterms:modified xsi:type="dcterms:W3CDTF">2017-05-01T00:26:45Z</dcterms:modified>
</cp:coreProperties>
</file>